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8" r:id="rId3"/>
    <p:sldId id="263" r:id="rId4"/>
    <p:sldId id="266" r:id="rId5"/>
    <p:sldId id="269" r:id="rId6"/>
    <p:sldId id="301" r:id="rId7"/>
    <p:sldId id="260" r:id="rId8"/>
    <p:sldId id="270" r:id="rId9"/>
    <p:sldId id="302" r:id="rId10"/>
    <p:sldId id="303" r:id="rId11"/>
    <p:sldId id="268" r:id="rId12"/>
    <p:sldId id="276" r:id="rId13"/>
    <p:sldId id="277" r:id="rId14"/>
    <p:sldId id="271" r:id="rId15"/>
    <p:sldId id="273" r:id="rId16"/>
    <p:sldId id="274" r:id="rId17"/>
    <p:sldId id="272" r:id="rId18"/>
    <p:sldId id="267" r:id="rId19"/>
    <p:sldId id="262" r:id="rId20"/>
    <p:sldId id="275" r:id="rId21"/>
    <p:sldId id="259" r:id="rId22"/>
    <p:sldId id="278" r:id="rId23"/>
    <p:sldId id="279" r:id="rId24"/>
    <p:sldId id="261" r:id="rId25"/>
    <p:sldId id="280" r:id="rId26"/>
    <p:sldId id="284" r:id="rId27"/>
    <p:sldId id="285" r:id="rId28"/>
    <p:sldId id="286" r:id="rId29"/>
    <p:sldId id="287" r:id="rId30"/>
    <p:sldId id="288" r:id="rId31"/>
    <p:sldId id="289" r:id="rId32"/>
    <p:sldId id="281" r:id="rId33"/>
    <p:sldId id="282" r:id="rId34"/>
    <p:sldId id="290" r:id="rId35"/>
    <p:sldId id="291" r:id="rId36"/>
    <p:sldId id="294" r:id="rId37"/>
    <p:sldId id="292" r:id="rId38"/>
    <p:sldId id="300" r:id="rId39"/>
    <p:sldId id="298" r:id="rId40"/>
    <p:sldId id="283" r:id="rId41"/>
    <p:sldId id="295" r:id="rId42"/>
    <p:sldId id="264" r:id="rId43"/>
    <p:sldId id="296" r:id="rId44"/>
    <p:sldId id="297" r:id="rId45"/>
    <p:sldId id="265" r:id="rId46"/>
    <p:sldId id="299" r:id="rId47"/>
    <p:sldId id="293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4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7FC63-49DF-4791-BE2C-1917727CAD33}" type="datetimeFigureOut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6591-71FD-477F-AC5D-C9C3B22FE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 функциональным возможностям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A6591-71FD-477F-AC5D-C9C3B22FED05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>
            <a:normAutofit/>
          </a:bodyPr>
          <a:lstStyle>
            <a:lvl1pPr marL="0" indent="0" algn="l">
              <a:buNone/>
              <a:defRPr sz="4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2CF2-3E3D-49D3-8656-DB84B9C172BF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1408176"/>
          </a:xfrm>
        </p:spPr>
        <p:txBody>
          <a:bodyPr/>
          <a:lstStyle/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  <a:extLst/>
          </a:lstStyle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1D8B-5A10-4E6B-87F7-9C5C30287A11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1C5E-283F-4096-A4BD-55217FF897B9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A6C7-28EA-4DA3-94DF-0732715C8822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B2C0D-0A99-485A-B2EC-73444BCE77E0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1403462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0E5FF-6CF3-4BF2-A2D8-118F94E047DC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6CBF5-B8FC-40DA-B7AE-3DF092C4DF75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618D-984A-430A-A811-BDA26B471DF7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A099745-B6E0-467F-AA84-936B5101077B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E77F-958A-482F-81EC-50F8926BF4AC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9635-4ECE-4A7C-8CEF-2FA031000DE8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7C5C65E-377C-4D45-AAFC-9412C983BE17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engeospatial.org/" TargetMode="External"/><Relationship Id="rId3" Type="http://schemas.openxmlformats.org/officeDocument/2006/relationships/hyperlink" Target="http://e-lib.gasu.ru/" TargetMode="External"/><Relationship Id="rId7" Type="http://schemas.openxmlformats.org/officeDocument/2006/relationships/hyperlink" Target="http://www.gis-lab.info/" TargetMode="External"/><Relationship Id="rId2" Type="http://schemas.openxmlformats.org/officeDocument/2006/relationships/hyperlink" Target="http://gisa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is.report.ru/" TargetMode="External"/><Relationship Id="rId5" Type="http://schemas.openxmlformats.org/officeDocument/2006/relationships/hyperlink" Target="http://www.geodesy.org.ru/" TargetMode="External"/><Relationship Id="rId4" Type="http://schemas.openxmlformats.org/officeDocument/2006/relationships/hyperlink" Target="http://dataplus.ru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Лекция 1. Введение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Геоинформационные системы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/>
              <a:t>Коновалова Н.В., Капралов Е.Г.</a:t>
            </a:r>
            <a:r>
              <a:rPr lang="ru-RU" sz="2400" dirty="0"/>
              <a:t> Введение в ГИС. –М.: ООО «</a:t>
            </a:r>
            <a:r>
              <a:rPr lang="ru-RU" sz="2400" dirty="0" err="1"/>
              <a:t>Библион</a:t>
            </a:r>
            <a:r>
              <a:rPr lang="ru-RU" sz="2400" dirty="0"/>
              <a:t>», 1997. 160 с.</a:t>
            </a:r>
          </a:p>
          <a:p>
            <a:r>
              <a:rPr lang="ru-RU" sz="2400" i="1" dirty="0"/>
              <a:t>Де </a:t>
            </a:r>
            <a:r>
              <a:rPr lang="ru-RU" sz="2400" i="1" dirty="0" err="1"/>
              <a:t>Мерс</a:t>
            </a:r>
            <a:r>
              <a:rPr lang="ru-RU" sz="2400" i="1" dirty="0"/>
              <a:t> М.</a:t>
            </a:r>
            <a:r>
              <a:rPr lang="ru-RU" sz="2400" dirty="0"/>
              <a:t>, Географические информационные системы. М.: «</a:t>
            </a:r>
            <a:r>
              <a:rPr lang="ru-RU" sz="2400" dirty="0" err="1"/>
              <a:t>Дата+</a:t>
            </a:r>
            <a:r>
              <a:rPr lang="ru-RU" sz="2400" dirty="0"/>
              <a:t>», 2000.</a:t>
            </a:r>
          </a:p>
          <a:p>
            <a:r>
              <a:rPr lang="ru-RU" sz="2400" i="1" dirty="0"/>
              <a:t>Королёв Ю.К.</a:t>
            </a:r>
            <a:r>
              <a:rPr lang="ru-RU" sz="2400" dirty="0"/>
              <a:t> Общая </a:t>
            </a:r>
            <a:r>
              <a:rPr lang="ru-RU" sz="2400" dirty="0" err="1"/>
              <a:t>геоинформатика</a:t>
            </a:r>
            <a:r>
              <a:rPr lang="ru-RU" sz="2400" dirty="0"/>
              <a:t>. –М.: СП «</a:t>
            </a:r>
            <a:r>
              <a:rPr lang="ru-RU" sz="2400" dirty="0" err="1"/>
              <a:t>Дата+</a:t>
            </a:r>
            <a:r>
              <a:rPr lang="ru-RU" sz="2400" dirty="0"/>
              <a:t>», 1998. -118 с.</a:t>
            </a:r>
          </a:p>
          <a:p>
            <a:r>
              <a:rPr lang="ru-RU" sz="2400" i="1" dirty="0"/>
              <a:t>Цветков В.Я.</a:t>
            </a:r>
            <a:r>
              <a:rPr lang="ru-RU" sz="2400" dirty="0"/>
              <a:t> Геоинформационные системы и технологии. –М.: «Финансы и статистика», 1998. -286 с.</a:t>
            </a:r>
          </a:p>
          <a:p>
            <a:r>
              <a:rPr lang="ru-RU" sz="2400" i="1" dirty="0" err="1"/>
              <a:t>Кошкарев</a:t>
            </a:r>
            <a:r>
              <a:rPr lang="ru-RU" sz="2400" i="1" dirty="0"/>
              <a:t> А.В., </a:t>
            </a:r>
            <a:r>
              <a:rPr lang="ru-RU" sz="2400" i="1" dirty="0" err="1"/>
              <a:t>Тикунов</a:t>
            </a:r>
            <a:r>
              <a:rPr lang="ru-RU" sz="2400" i="1" dirty="0"/>
              <a:t> В.С.</a:t>
            </a:r>
            <a:r>
              <a:rPr lang="ru-RU" sz="2400" dirty="0"/>
              <a:t> </a:t>
            </a:r>
            <a:r>
              <a:rPr lang="ru-RU" sz="2400" dirty="0" err="1"/>
              <a:t>Геоинформатика</a:t>
            </a:r>
            <a:r>
              <a:rPr lang="ru-RU" sz="2400" dirty="0"/>
              <a:t>. Справочное пособие. М.: 1997. 213 с.</a:t>
            </a:r>
          </a:p>
          <a:p>
            <a:r>
              <a:rPr lang="ru-RU" sz="2400" i="1" dirty="0" err="1"/>
              <a:t>Кошкарёв</a:t>
            </a:r>
            <a:r>
              <a:rPr lang="ru-RU" sz="2400" i="1" dirty="0"/>
              <a:t> А.В.</a:t>
            </a:r>
            <a:r>
              <a:rPr lang="ru-RU" sz="2400" dirty="0"/>
              <a:t> </a:t>
            </a:r>
            <a:r>
              <a:rPr lang="ru-RU" sz="2400" dirty="0" err="1"/>
              <a:t>Геоинформатика</a:t>
            </a:r>
            <a:r>
              <a:rPr lang="ru-RU" sz="2400" dirty="0"/>
              <a:t>. Толкование основных терминов. –М.: ГИС-ассоциация, 1998.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Web-</a:t>
            </a:r>
            <a:r>
              <a:rPr lang="ru-RU" dirty="0"/>
              <a:t>ресурсы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ГИС-ассоциация</a:t>
            </a:r>
            <a:r>
              <a:rPr lang="en-US" dirty="0"/>
              <a:t>, </a:t>
            </a:r>
            <a:r>
              <a:rPr lang="en-US" dirty="0">
                <a:hlinkClick r:id="rId2"/>
              </a:rPr>
              <a:t>http://gisa.ru</a:t>
            </a:r>
            <a:endParaRPr lang="en-US" dirty="0"/>
          </a:p>
          <a:p>
            <a:r>
              <a:rPr lang="ru-RU" dirty="0"/>
              <a:t>Электронная библиотека ГАГУ,</a:t>
            </a:r>
            <a:br>
              <a:rPr lang="en-US" dirty="0"/>
            </a:br>
            <a:r>
              <a:rPr lang="en-US" dirty="0">
                <a:hlinkClick r:id="rId3"/>
              </a:rPr>
              <a:t>http://e-lib.gasu.ru</a:t>
            </a:r>
            <a:endParaRPr lang="en-US" dirty="0"/>
          </a:p>
          <a:p>
            <a:r>
              <a:rPr lang="ru-RU" dirty="0"/>
              <a:t>Компания </a:t>
            </a:r>
            <a:r>
              <a:rPr lang="en-US" dirty="0"/>
              <a:t>DATA+</a:t>
            </a:r>
            <a:r>
              <a:rPr lang="ru-RU" dirty="0"/>
              <a:t>, </a:t>
            </a:r>
            <a:r>
              <a:rPr lang="en-US" dirty="0">
                <a:hlinkClick r:id="rId4"/>
              </a:rPr>
              <a:t>http://dataplus.ru</a:t>
            </a:r>
            <a:endParaRPr lang="en-US" dirty="0"/>
          </a:p>
          <a:p>
            <a:r>
              <a:rPr lang="ru-RU" dirty="0" err="1"/>
              <a:t>Geodesy.Org.Ru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http://www.geodesy.org.ru/</a:t>
            </a:r>
            <a:endParaRPr lang="en-US" dirty="0"/>
          </a:p>
          <a:p>
            <a:r>
              <a:rPr lang="ru-RU" dirty="0"/>
              <a:t>Тема ГИС на портале </a:t>
            </a:r>
            <a:r>
              <a:rPr lang="ru-RU" dirty="0" err="1"/>
              <a:t>report.ru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http://gis.report.ru/</a:t>
            </a:r>
            <a:endParaRPr lang="en-US" dirty="0"/>
          </a:p>
          <a:p>
            <a:r>
              <a:rPr lang="ru-RU" dirty="0" err="1"/>
              <a:t>GIS-Lab.info</a:t>
            </a:r>
            <a:r>
              <a:rPr lang="en-US" dirty="0"/>
              <a:t>, </a:t>
            </a:r>
            <a:r>
              <a:rPr lang="en-US" dirty="0">
                <a:hlinkClick r:id="rId7"/>
              </a:rPr>
              <a:t>http://www.gis-lab.info/</a:t>
            </a:r>
            <a:endParaRPr lang="en-US" dirty="0"/>
          </a:p>
          <a:p>
            <a:r>
              <a:rPr lang="en-US" dirty="0"/>
              <a:t>Open Geospatial Consortium (OGC), </a:t>
            </a:r>
            <a:r>
              <a:rPr lang="en-US" dirty="0">
                <a:hlinkClick r:id="rId8"/>
              </a:rPr>
              <a:t>http://www.opengeospatial.org/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Географические информационные технологии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5"/>
          </a:xfrm>
        </p:spPr>
        <p:txBody>
          <a:bodyPr/>
          <a:lstStyle/>
          <a:p>
            <a:r>
              <a:rPr lang="ru-RU" sz="2800" dirty="0"/>
              <a:t>Системы глобального позиционирования </a:t>
            </a:r>
            <a:r>
              <a:rPr lang="en-US" sz="2800" dirty="0"/>
              <a:t>(GPS, </a:t>
            </a:r>
            <a:r>
              <a:rPr lang="ru-RU" sz="2800" dirty="0"/>
              <a:t>ГЛОНАСС</a:t>
            </a:r>
            <a:r>
              <a:rPr lang="en-US" sz="2800" dirty="0"/>
              <a:t>, </a:t>
            </a:r>
            <a:r>
              <a:rPr lang="en-US" sz="2800" dirty="0" err="1"/>
              <a:t>Gallileo</a:t>
            </a:r>
            <a:r>
              <a:rPr lang="en-US" sz="2800" dirty="0"/>
              <a:t>)</a:t>
            </a:r>
            <a:endParaRPr lang="ru-RU" sz="2800" dirty="0"/>
          </a:p>
          <a:p>
            <a:pPr lvl="1"/>
            <a:r>
              <a:rPr lang="ru-RU" sz="2400" dirty="0"/>
              <a:t>Системы спутников, которые позволяют определять координаты объектов с точностью до сантиметров</a:t>
            </a:r>
            <a:endParaRPr lang="en-US" sz="2400" dirty="0"/>
          </a:p>
          <a:p>
            <a:r>
              <a:rPr lang="ru-RU" sz="2800" dirty="0"/>
              <a:t>Системы </a:t>
            </a:r>
            <a:r>
              <a:rPr lang="ru-RU" sz="2800" dirty="0" err="1"/>
              <a:t>геосъемки</a:t>
            </a:r>
            <a:endParaRPr lang="ru-RU" sz="2800" dirty="0"/>
          </a:p>
          <a:p>
            <a:pPr lvl="1"/>
            <a:r>
              <a:rPr lang="ru-RU" sz="2400" dirty="0"/>
              <a:t>Спутники или самолеты с фотоаппаратурой высокого разрешения</a:t>
            </a:r>
          </a:p>
          <a:p>
            <a:r>
              <a:rPr lang="ru-RU" sz="2800" dirty="0"/>
              <a:t>Геоинформационные системы</a:t>
            </a:r>
          </a:p>
          <a:p>
            <a:pPr lvl="1"/>
            <a:r>
              <a:rPr lang="ru-RU" sz="2400" dirty="0"/>
              <a:t>Программные системы с возможностями ввода, управления, анализа и отображения географических данных</a:t>
            </a:r>
          </a:p>
          <a:p>
            <a:pPr indent="0">
              <a:buNone/>
            </a:pPr>
            <a:r>
              <a:rPr lang="ru-RU" sz="1800" i="1" dirty="0"/>
              <a:t>Первые два пункта – системы для ввода данных в ГИС. ГИС обеспечивает управление данными с этих систем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Четыре шага к ГИС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7490" y="1714488"/>
            <a:ext cx="522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Графический редактор (</a:t>
            </a:r>
            <a:r>
              <a:rPr lang="en-US" dirty="0">
                <a:latin typeface="Arial" pitchFamily="34" charset="0"/>
                <a:cs typeface="Arial" pitchFamily="34" charset="0"/>
              </a:rPr>
              <a:t>Corel Draw, Photoshop</a:t>
            </a:r>
            <a:r>
              <a:rPr lang="ru-RU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08" y="3071810"/>
            <a:ext cx="522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Дополнительные данные из других источников</a:t>
            </a:r>
          </a:p>
        </p:txBody>
      </p:sp>
      <p:sp>
        <p:nvSpPr>
          <p:cNvPr id="9" name="Штриховая стрелка вправо 8"/>
          <p:cNvSpPr/>
          <p:nvPr/>
        </p:nvSpPr>
        <p:spPr>
          <a:xfrm rot="5400000">
            <a:off x="4536281" y="2393149"/>
            <a:ext cx="571504" cy="500066"/>
          </a:xfrm>
          <a:prstGeom prst="stripedRightArrow">
            <a:avLst/>
          </a:prstGeom>
          <a:solidFill>
            <a:schemeClr val="bg2"/>
          </a:solidFill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 rot="5400000">
            <a:off x="4536281" y="3666891"/>
            <a:ext cx="571504" cy="500066"/>
          </a:xfrm>
          <a:prstGeom prst="stripedRightArrow">
            <a:avLst/>
          </a:prstGeom>
          <a:solidFill>
            <a:schemeClr val="bg2"/>
          </a:solidFill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14546" y="4416990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Запросы по атрибутивной информации</a:t>
            </a:r>
          </a:p>
        </p:txBody>
      </p:sp>
      <p:sp>
        <p:nvSpPr>
          <p:cNvPr id="12" name="Штриховая стрелка вправо 11"/>
          <p:cNvSpPr/>
          <p:nvPr/>
        </p:nvSpPr>
        <p:spPr>
          <a:xfrm rot="5400000">
            <a:off x="4536281" y="5024213"/>
            <a:ext cx="571504" cy="500066"/>
          </a:xfrm>
          <a:prstGeom prst="stripedRightArrow">
            <a:avLst/>
          </a:prstGeom>
          <a:solidFill>
            <a:schemeClr val="bg2"/>
          </a:solidFill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57422" y="5845750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Сложные запросы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Точки зрения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Хранителей карт. </a:t>
            </a:r>
            <a:r>
              <a:rPr lang="ru-RU" dirty="0"/>
              <a:t>ГИС - система поиска и выдачи  на экран монитора карт определенной территории, а также их легенд, объяснительных текстов, табличных данных, графиков, диаграмм и др.</a:t>
            </a:r>
          </a:p>
          <a:p>
            <a:r>
              <a:rPr lang="ru-RU" b="1" dirty="0"/>
              <a:t>Создателей карт.</a:t>
            </a:r>
            <a:r>
              <a:rPr lang="ru-RU" dirty="0"/>
              <a:t> ГИС должна быть скорее исследовательской или проектной средой, нежели просто справочным инструментом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4"/>
            <a:ext cx="8472518" cy="1252728"/>
          </a:xfrm>
        </p:spPr>
        <p:txBody>
          <a:bodyPr/>
          <a:lstStyle/>
          <a:p>
            <a:r>
              <a:rPr lang="ru-RU" dirty="0"/>
              <a:t>Определение ГИС</a:t>
            </a:r>
            <a:br>
              <a:rPr lang="ru-RU" dirty="0"/>
            </a:br>
            <a:r>
              <a:rPr lang="ru-RU" sz="1800" dirty="0"/>
              <a:t>(</a:t>
            </a:r>
            <a:r>
              <a:rPr lang="ru-RU" sz="1800" i="1" dirty="0"/>
              <a:t>географическая информационная система</a:t>
            </a:r>
            <a:r>
              <a:rPr lang="ru-RU" sz="1800" dirty="0"/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r>
              <a:rPr lang="ru-RU" sz="2800" dirty="0"/>
              <a:t>Внутренне позиционированная автоматизированная пространственная информационная система, создаваемая для управления данными, их картографического отображения и анализа</a:t>
            </a:r>
          </a:p>
          <a:p>
            <a:r>
              <a:rPr lang="ru-RU" sz="2800" dirty="0"/>
              <a:t>Интегрированная компьютерная система, которая осуществляет сбор, хранение, манипулирование, анализ, моделирование и отображение пространственно соотнесенных данных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543050"/>
            <a:ext cx="89725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 создания ГИС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Упрощенная структурная схема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7"/>
          </a:xfrm>
        </p:spPr>
        <p:txBody>
          <a:bodyPr/>
          <a:lstStyle/>
          <a:p>
            <a:r>
              <a:rPr lang="ru-RU" dirty="0"/>
              <a:t>В основе – </a:t>
            </a:r>
            <a:r>
              <a:rPr lang="ru-RU" i="1" dirty="0"/>
              <a:t>сцена</a:t>
            </a:r>
            <a:r>
              <a:rPr lang="ru-RU" dirty="0"/>
              <a:t> – то, что подлежит картированию</a:t>
            </a:r>
          </a:p>
          <a:p>
            <a:r>
              <a:rPr lang="ru-RU" dirty="0"/>
              <a:t>Сцена описывается значениями признаков – </a:t>
            </a:r>
            <a:r>
              <a:rPr lang="ru-RU" i="1" dirty="0"/>
              <a:t>свойств пространственных структур</a:t>
            </a:r>
            <a:r>
              <a:rPr lang="ru-RU" dirty="0"/>
              <a:t>.</a:t>
            </a:r>
          </a:p>
          <a:p>
            <a:r>
              <a:rPr lang="ru-RU" i="1" dirty="0"/>
              <a:t>Способ картирования</a:t>
            </a:r>
            <a:r>
              <a:rPr lang="ru-RU" dirty="0"/>
              <a:t> – измерение и оценка данных признаков</a:t>
            </a:r>
          </a:p>
          <a:p>
            <a:r>
              <a:rPr lang="ru-RU" dirty="0"/>
              <a:t>Классифицированные и определенным образом организованные значения признаков образуют  </a:t>
            </a:r>
            <a:r>
              <a:rPr lang="ru-RU" i="1" dirty="0"/>
              <a:t>легенду</a:t>
            </a:r>
            <a:r>
              <a:rPr lang="ru-RU" dirty="0"/>
              <a:t> карты –жесткий каркас из ранее заданных свойств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ГИС – открытая система, включающая:</a:t>
            </a:r>
          </a:p>
          <a:p>
            <a:r>
              <a:rPr lang="ru-RU" b="1" dirty="0"/>
              <a:t>набор данных</a:t>
            </a:r>
            <a:r>
              <a:rPr lang="ru-RU" dirty="0"/>
              <a:t> о каких-либо пространственных объектах, </a:t>
            </a:r>
          </a:p>
          <a:p>
            <a:r>
              <a:rPr lang="en-US" dirty="0"/>
              <a:t> </a:t>
            </a:r>
            <a:r>
              <a:rPr lang="ru-RU" b="1" dirty="0"/>
              <a:t>инструкции</a:t>
            </a:r>
            <a:r>
              <a:rPr lang="ru-RU" dirty="0"/>
              <a:t> по получению этих данных, </a:t>
            </a:r>
          </a:p>
          <a:p>
            <a:r>
              <a:rPr lang="en-US" dirty="0"/>
              <a:t> </a:t>
            </a:r>
            <a:r>
              <a:rPr lang="ru-RU" b="1" dirty="0"/>
              <a:t>инструменты</a:t>
            </a:r>
            <a:r>
              <a:rPr lang="ru-RU" dirty="0"/>
              <a:t> для их </a:t>
            </a:r>
            <a:r>
              <a:rPr lang="ru-RU" b="1" dirty="0"/>
              <a:t>обработки</a:t>
            </a:r>
            <a:r>
              <a:rPr lang="ru-RU" dirty="0"/>
              <a:t>, </a:t>
            </a:r>
          </a:p>
          <a:p>
            <a:r>
              <a:rPr lang="en-US" dirty="0"/>
              <a:t> </a:t>
            </a:r>
            <a:r>
              <a:rPr lang="ru-RU" b="1" dirty="0"/>
              <a:t>инструменты</a:t>
            </a:r>
            <a:r>
              <a:rPr lang="ru-RU" dirty="0"/>
              <a:t> для </a:t>
            </a:r>
            <a:r>
              <a:rPr lang="ru-RU" b="1" dirty="0"/>
              <a:t>преобразования</a:t>
            </a:r>
            <a:r>
              <a:rPr lang="ru-RU" dirty="0"/>
              <a:t> их в изображение </a:t>
            </a:r>
          </a:p>
          <a:p>
            <a:r>
              <a:rPr lang="en-US" dirty="0"/>
              <a:t> </a:t>
            </a:r>
            <a:r>
              <a:rPr lang="ru-RU" dirty="0"/>
              <a:t>хорошо организованные </a:t>
            </a:r>
            <a:r>
              <a:rPr lang="ru-RU" b="1" dirty="0"/>
              <a:t>правила</a:t>
            </a:r>
            <a:r>
              <a:rPr lang="ru-RU" dirty="0"/>
              <a:t> получения нужной информации из системы</a:t>
            </a:r>
            <a:r>
              <a:rPr lang="ru-RU" sz="3600" b="1" dirty="0"/>
              <a:t>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нужны ГИС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71612"/>
            <a:ext cx="6196032" cy="519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2" y="1571612"/>
            <a:ext cx="799147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DOCUME~1\ECC9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1500174"/>
            <a:ext cx="6694961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изучать ГИС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80% </a:t>
            </a:r>
            <a:r>
              <a:rPr lang="ru-RU" sz="2400" dirty="0"/>
              <a:t>деятельности правительственных организаций имеет отношение к </a:t>
            </a:r>
            <a:r>
              <a:rPr lang="ru-RU" sz="2400" dirty="0" err="1"/>
              <a:t>геоданным</a:t>
            </a:r>
            <a:endParaRPr lang="ru-RU" sz="2400" dirty="0"/>
          </a:p>
          <a:p>
            <a:pPr lvl="1"/>
            <a:r>
              <a:rPr lang="ru-RU" sz="2000" dirty="0"/>
              <a:t>управление земельными ресурсами, уборка мусора, размещение пожарных и милиции, размещение объектов жизнеобеспечения</a:t>
            </a:r>
          </a:p>
          <a:p>
            <a:r>
              <a:rPr lang="ru-RU" sz="2400" dirty="0"/>
              <a:t>Активное использование в бизнесе</a:t>
            </a:r>
          </a:p>
          <a:p>
            <a:pPr lvl="1"/>
            <a:r>
              <a:rPr lang="ru-RU" sz="2000" dirty="0"/>
              <a:t>анализ потребителей, управление маршрутами</a:t>
            </a:r>
          </a:p>
          <a:p>
            <a:pPr lvl="1"/>
            <a:r>
              <a:rPr lang="ru-RU" sz="2000" dirty="0"/>
              <a:t>эксплуатация естественных ресурсов (нефть, газ, …)</a:t>
            </a:r>
          </a:p>
          <a:p>
            <a:pPr lvl="1"/>
            <a:r>
              <a:rPr lang="ru-RU" sz="2000" dirty="0"/>
              <a:t>управление объектами сельского хозяйства, строительство</a:t>
            </a:r>
          </a:p>
          <a:p>
            <a:r>
              <a:rPr lang="ru-RU" sz="2400" dirty="0"/>
              <a:t>В армии</a:t>
            </a:r>
          </a:p>
          <a:p>
            <a:pPr lvl="1"/>
            <a:r>
              <a:rPr lang="ru-RU" sz="2000" dirty="0"/>
              <a:t>управление военными операциями</a:t>
            </a:r>
          </a:p>
          <a:p>
            <a:pPr lvl="1"/>
            <a:r>
              <a:rPr lang="ru-RU" sz="2000" dirty="0"/>
              <a:t>интерпретация данных со спутников</a:t>
            </a:r>
          </a:p>
          <a:p>
            <a:r>
              <a:rPr lang="ru-RU" sz="2400" dirty="0"/>
              <a:t>В научных исследованиях</a:t>
            </a:r>
          </a:p>
          <a:p>
            <a:pPr lvl="1"/>
            <a:r>
              <a:rPr lang="ru-RU" sz="2000" dirty="0"/>
              <a:t>география, геология, ботаника, социология, экономика, эпидемиология, криминология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особенного дают ГИС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Автоматизация деятельности, связанной с </a:t>
            </a:r>
            <a:r>
              <a:rPr lang="ru-RU" dirty="0" err="1"/>
              <a:t>геоданными</a:t>
            </a:r>
            <a:endParaRPr lang="ru-RU" dirty="0"/>
          </a:p>
          <a:p>
            <a:r>
              <a:rPr lang="ru-RU" dirty="0"/>
              <a:t>Интеграция данных из независимых источников</a:t>
            </a:r>
          </a:p>
          <a:p>
            <a:r>
              <a:rPr lang="ru-RU" dirty="0"/>
              <a:t>Взаимодействие сложных геоинформационных паттернов</a:t>
            </a:r>
          </a:p>
          <a:p>
            <a:r>
              <a:rPr lang="ru-RU" dirty="0"/>
              <a:t>Сложные геоинформационные запросы</a:t>
            </a:r>
          </a:p>
          <a:p>
            <a:r>
              <a:rPr lang="ru-RU" dirty="0"/>
              <a:t>Комплексное </a:t>
            </a:r>
            <a:r>
              <a:rPr lang="ru-RU" dirty="0" err="1"/>
              <a:t>геоинформационное</a:t>
            </a:r>
            <a:r>
              <a:rPr lang="ru-RU" dirty="0"/>
              <a:t> моделирование (</a:t>
            </a:r>
            <a:r>
              <a:rPr lang="ru-RU" dirty="0" err="1"/>
              <a:t>моделирование</a:t>
            </a:r>
            <a:r>
              <a:rPr lang="ru-RU" dirty="0"/>
              <a:t> природных катаклизмов, управление ресурсами)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Базовые понятия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ГИС-технологии</a:t>
            </a:r>
            <a:r>
              <a:rPr lang="ru-RU" sz="2800" dirty="0"/>
              <a:t> – технологическая основа создания географических информационных систем, позволяющая реализовать их функциональные возможности</a:t>
            </a:r>
          </a:p>
          <a:p>
            <a:r>
              <a:rPr lang="ru-RU" sz="2800" b="1" dirty="0" err="1"/>
              <a:t>Геоинформационный</a:t>
            </a:r>
            <a:r>
              <a:rPr lang="ru-RU" sz="2800" b="1" dirty="0"/>
              <a:t> анализ </a:t>
            </a:r>
            <a:r>
              <a:rPr lang="ru-RU" sz="2800" dirty="0"/>
              <a:t>– </a:t>
            </a:r>
            <a:r>
              <a:rPr lang="ru-RU" sz="2800" dirty="0" err="1"/>
              <a:t>анализ</a:t>
            </a:r>
            <a:r>
              <a:rPr lang="ru-RU" sz="2800" dirty="0"/>
              <a:t> размещения, структуры, взаимосвязей объектов и явлений с использованием методов пространственного анализа</a:t>
            </a:r>
          </a:p>
          <a:p>
            <a:r>
              <a:rPr lang="ru-RU" sz="2800" b="1" dirty="0"/>
              <a:t>Цифровое покрытие </a:t>
            </a:r>
            <a:r>
              <a:rPr lang="ru-RU" sz="2800" dirty="0"/>
              <a:t>– семейство однотипных пространственных объектов в пределах некоторой территории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Пространственный объект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i="1" dirty="0"/>
              <a:t>- цифровое представление объекта реальности, содержащее его </a:t>
            </a:r>
            <a:r>
              <a:rPr lang="ru-RU" i="1" dirty="0" err="1"/>
              <a:t>местоуказание</a:t>
            </a:r>
            <a:r>
              <a:rPr lang="ru-RU" i="1" dirty="0"/>
              <a:t> и набор свойств.</a:t>
            </a:r>
          </a:p>
          <a:p>
            <a:r>
              <a:rPr lang="ru-RU" dirty="0"/>
              <a:t>Точечные</a:t>
            </a:r>
          </a:p>
          <a:p>
            <a:r>
              <a:rPr lang="ru-RU" dirty="0"/>
              <a:t>Линейные</a:t>
            </a:r>
          </a:p>
          <a:p>
            <a:r>
              <a:rPr lang="ru-RU" dirty="0"/>
              <a:t>Полигональные</a:t>
            </a:r>
          </a:p>
          <a:p>
            <a:r>
              <a:rPr lang="ru-RU" dirty="0"/>
              <a:t>Поверхности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408176"/>
          </a:xfrm>
        </p:spPr>
        <p:txBody>
          <a:bodyPr/>
          <a:lstStyle/>
          <a:p>
            <a:r>
              <a:rPr lang="ru-RU" dirty="0"/>
              <a:t>Функциональные возможности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Ввод данных в машинную среду при помощи импорта из существующих наборов цифровых данных или с помощью оцифровки источников</a:t>
            </a:r>
          </a:p>
          <a:p>
            <a:r>
              <a:rPr lang="ru-RU" sz="3000" dirty="0"/>
              <a:t>Преобразование данных, конвертация между форматами, изменение систем координат</a:t>
            </a:r>
          </a:p>
          <a:p>
            <a:r>
              <a:rPr lang="ru-RU" sz="3000" dirty="0"/>
              <a:t>Хранение, манипулирование и управление данными во внутренних и внешних базах данных</a:t>
            </a:r>
          </a:p>
          <a:p>
            <a:r>
              <a:rPr lang="ru-RU" sz="3000" dirty="0"/>
              <a:t>Картометрические операции</a:t>
            </a:r>
          </a:p>
          <a:p>
            <a:r>
              <a:rPr lang="ru-RU" sz="3000" dirty="0"/>
              <a:t>Средства персональных настроек пользователей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Геоинформатика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/>
              <a:t>- наука, технология и производственная деятельность:</a:t>
            </a:r>
          </a:p>
          <a:p>
            <a:r>
              <a:rPr lang="ru-RU" dirty="0"/>
              <a:t>по научному обоснованию, проектированию, созданию, эксплуатации и использованию ГИС</a:t>
            </a:r>
          </a:p>
          <a:p>
            <a:r>
              <a:rPr lang="ru-RU" dirty="0"/>
              <a:t>по разработке ГИС-технологий</a:t>
            </a:r>
          </a:p>
          <a:p>
            <a:r>
              <a:rPr lang="ru-RU" dirty="0"/>
              <a:t>по прикладным аспектам или приложениям ГИС для практических или </a:t>
            </a:r>
            <a:r>
              <a:rPr lang="ru-RU" dirty="0" err="1"/>
              <a:t>геонаучных</a:t>
            </a:r>
            <a:r>
              <a:rPr lang="ru-RU" dirty="0"/>
              <a:t> целей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интересует нас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Позиционирование и навигация</a:t>
            </a:r>
            <a:endParaRPr lang="en-US" dirty="0"/>
          </a:p>
          <a:p>
            <a:r>
              <a:rPr lang="ru-RU" dirty="0"/>
              <a:t> Координаты. Навигационные системы</a:t>
            </a:r>
            <a:endParaRPr lang="en-US" dirty="0"/>
          </a:p>
          <a:p>
            <a:r>
              <a:rPr lang="ru-RU" dirty="0"/>
              <a:t>Пространственная информация в геоинформационных системах</a:t>
            </a:r>
            <a:endParaRPr lang="en-US" dirty="0"/>
          </a:p>
          <a:p>
            <a:r>
              <a:rPr lang="ru-RU" dirty="0"/>
              <a:t>Картографические и геоинформационные структуры данных</a:t>
            </a:r>
            <a:endParaRPr lang="en-US" dirty="0"/>
          </a:p>
          <a:p>
            <a:r>
              <a:rPr lang="ru-RU" dirty="0"/>
              <a:t>Программирование ГИС</a:t>
            </a:r>
            <a:endParaRPr lang="en-US" dirty="0"/>
          </a:p>
          <a:p>
            <a:r>
              <a:rPr lang="ru-RU" dirty="0"/>
              <a:t>Нормативно-правовые аспекты ГИС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1950-70 гг. </a:t>
            </a:r>
            <a:r>
              <a:rPr lang="ru-RU" dirty="0"/>
              <a:t>«</a:t>
            </a:r>
            <a:r>
              <a:rPr lang="ru-RU" i="1" dirty="0"/>
              <a:t>Новаторский период</a:t>
            </a:r>
            <a:r>
              <a:rPr lang="ru-RU" dirty="0"/>
              <a:t>»</a:t>
            </a:r>
          </a:p>
          <a:p>
            <a:pPr lvl="1"/>
            <a:r>
              <a:rPr lang="ru-RU" dirty="0"/>
              <a:t>Исследование принципиальных возможностей ГИС, пограничных областей знаний и технологий, наработка эмпирического опыта, теоретические работы</a:t>
            </a:r>
          </a:p>
          <a:p>
            <a:r>
              <a:rPr lang="ru-RU" b="1" dirty="0"/>
              <a:t>1970-80 гг. </a:t>
            </a:r>
            <a:r>
              <a:rPr lang="ru-RU" dirty="0"/>
              <a:t>«П</a:t>
            </a:r>
            <a:r>
              <a:rPr lang="ru-RU" i="1" dirty="0"/>
              <a:t>ериод государственного влияния</a:t>
            </a:r>
            <a:r>
              <a:rPr lang="ru-RU" dirty="0"/>
              <a:t>»</a:t>
            </a:r>
          </a:p>
          <a:p>
            <a:pPr lvl="1"/>
            <a:r>
              <a:rPr lang="ru-RU" dirty="0"/>
              <a:t>Развитие крупных ГИС-проектов под эгидой государства, формирование геоинформационных госструктур, снижение роли отдельных групп исследователей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1980-… гг. </a:t>
            </a:r>
            <a:r>
              <a:rPr lang="ru-RU" sz="2800" dirty="0"/>
              <a:t>«</a:t>
            </a:r>
            <a:r>
              <a:rPr lang="ru-RU" sz="2800" i="1" dirty="0"/>
              <a:t>Период коммерческого развития</a:t>
            </a:r>
            <a:r>
              <a:rPr lang="ru-RU" sz="2800" dirty="0"/>
              <a:t>»</a:t>
            </a:r>
          </a:p>
          <a:p>
            <a:pPr lvl="1"/>
            <a:r>
              <a:rPr lang="ru-RU" sz="2400" dirty="0"/>
              <a:t>Широкий рынок разнообразных ГИС, расширение области их применения путем интеграции с базами непространственных данных, появление сетевых приложений, появление значительного числа непрофессиональных пользователей</a:t>
            </a:r>
          </a:p>
          <a:p>
            <a:r>
              <a:rPr lang="ru-RU" sz="2800" b="1" dirty="0"/>
              <a:t>Конец 1980-… гг. </a:t>
            </a:r>
            <a:r>
              <a:rPr lang="ru-RU" sz="2800" dirty="0"/>
              <a:t>«</a:t>
            </a:r>
            <a:r>
              <a:rPr lang="ru-RU" sz="2800" i="1" dirty="0"/>
              <a:t>Пользовательский период</a:t>
            </a:r>
            <a:r>
              <a:rPr lang="ru-RU" sz="2800" dirty="0"/>
              <a:t>»</a:t>
            </a:r>
          </a:p>
          <a:p>
            <a:pPr lvl="1"/>
            <a:r>
              <a:rPr lang="ru-RU" sz="2400" dirty="0"/>
              <a:t>Повышенная конкуренция среди коммерческих производителей ГИС, появление пользовательских «клубов», связанных единой тематикой возросшая потребность в </a:t>
            </a:r>
            <a:r>
              <a:rPr lang="ru-RU" sz="2400" dirty="0" err="1"/>
              <a:t>геоданных</a:t>
            </a:r>
            <a:r>
              <a:rPr lang="ru-RU" sz="2400" dirty="0"/>
              <a:t>, начало формирования мировой </a:t>
            </a:r>
            <a:r>
              <a:rPr lang="ru-RU" sz="2400" dirty="0" err="1"/>
              <a:t>геоинформационной</a:t>
            </a:r>
            <a:r>
              <a:rPr lang="ru-RU" sz="2400" dirty="0"/>
              <a:t> инфраструктуры.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043503"/>
          </a:xfrm>
        </p:spPr>
        <p:txBody>
          <a:bodyPr/>
          <a:lstStyle/>
          <a:p>
            <a:r>
              <a:rPr lang="ru-RU" dirty="0"/>
              <a:t>Стратегическое планирование, прогнозирование и выявление потребностей в проектировании</a:t>
            </a:r>
          </a:p>
          <a:p>
            <a:r>
              <a:rPr lang="ru-RU" dirty="0"/>
              <a:t>Анализ деятельности действующих предприятий</a:t>
            </a:r>
          </a:p>
          <a:p>
            <a:r>
              <a:rPr lang="ru-RU" dirty="0"/>
              <a:t>Мониторинг состояния окружающей среды</a:t>
            </a:r>
          </a:p>
          <a:p>
            <a:r>
              <a:rPr lang="ru-RU" dirty="0"/>
              <a:t>Оперативное реагирование на аварийные ситуации</a:t>
            </a:r>
          </a:p>
          <a:p>
            <a:r>
              <a:rPr lang="ru-RU" dirty="0"/>
              <a:t>Информационное обеспечение профилактических и аварийных ремонтных работ.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403462"/>
          </a:xfrm>
        </p:spPr>
        <p:txBody>
          <a:bodyPr/>
          <a:lstStyle/>
          <a:p>
            <a:r>
              <a:rPr lang="ru-RU" dirty="0"/>
              <a:t>Области знаний ГИС-инженера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139950" y="1835150"/>
            <a:ext cx="4330700" cy="3263900"/>
            <a:chOff x="1348" y="1156"/>
            <a:chExt cx="2728" cy="2056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 rot="1860000">
              <a:off x="1348" y="1156"/>
              <a:ext cx="1672" cy="1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>
              <a:spAutoFit/>
            </a:bodyPr>
            <a:lstStyle/>
            <a:p>
              <a:endParaRPr lang="ru-RU"/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 rot="16140000">
              <a:off x="1972" y="1876"/>
              <a:ext cx="1672" cy="1000"/>
            </a:xfrm>
            <a:prstGeom prst="ellipse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>
              <a:spAutoFit/>
            </a:bodyPr>
            <a:lstStyle/>
            <a:p>
              <a:endParaRPr lang="ru-RU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 rot="19680000">
              <a:off x="2404" y="1348"/>
              <a:ext cx="1672" cy="1000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>
              <a:spAutoFit/>
            </a:bodyPr>
            <a:lstStyle/>
            <a:p>
              <a:endParaRPr lang="ru-RU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2534" y="1814"/>
              <a:ext cx="38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66" tIns="46034" rIns="92066" bIns="46034">
              <a:spAutoFit/>
            </a:bodyPr>
            <a:lstStyle/>
            <a:p>
              <a:r>
                <a:rPr lang="ru-RU" b="1" dirty="0"/>
                <a:t>ГИС</a:t>
              </a:r>
              <a:endParaRPr lang="en-US" b="1" dirty="0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461" y="1536"/>
              <a:ext cx="504" cy="751"/>
            </a:xfrm>
            <a:custGeom>
              <a:avLst/>
              <a:gdLst/>
              <a:ahLst/>
              <a:cxnLst>
                <a:cxn ang="0">
                  <a:pos x="323" y="0"/>
                </a:cxn>
                <a:cxn ang="0">
                  <a:pos x="320" y="34"/>
                </a:cxn>
                <a:cxn ang="0">
                  <a:pos x="290" y="53"/>
                </a:cxn>
                <a:cxn ang="0">
                  <a:pos x="261" y="72"/>
                </a:cxn>
                <a:cxn ang="0">
                  <a:pos x="232" y="92"/>
                </a:cxn>
                <a:cxn ang="0">
                  <a:pos x="213" y="121"/>
                </a:cxn>
                <a:cxn ang="0">
                  <a:pos x="194" y="150"/>
                </a:cxn>
                <a:cxn ang="0">
                  <a:pos x="174" y="179"/>
                </a:cxn>
                <a:cxn ang="0">
                  <a:pos x="165" y="208"/>
                </a:cxn>
                <a:cxn ang="0">
                  <a:pos x="145" y="237"/>
                </a:cxn>
                <a:cxn ang="0">
                  <a:pos x="126" y="266"/>
                </a:cxn>
                <a:cxn ang="0">
                  <a:pos x="116" y="295"/>
                </a:cxn>
                <a:cxn ang="0">
                  <a:pos x="97" y="324"/>
                </a:cxn>
                <a:cxn ang="0">
                  <a:pos x="68" y="343"/>
                </a:cxn>
                <a:cxn ang="0">
                  <a:pos x="58" y="372"/>
                </a:cxn>
                <a:cxn ang="0">
                  <a:pos x="49" y="401"/>
                </a:cxn>
                <a:cxn ang="0">
                  <a:pos x="29" y="430"/>
                </a:cxn>
                <a:cxn ang="0">
                  <a:pos x="10" y="459"/>
                </a:cxn>
                <a:cxn ang="0">
                  <a:pos x="0" y="489"/>
                </a:cxn>
                <a:cxn ang="0">
                  <a:pos x="0" y="518"/>
                </a:cxn>
                <a:cxn ang="0">
                  <a:pos x="0" y="547"/>
                </a:cxn>
                <a:cxn ang="0">
                  <a:pos x="0" y="576"/>
                </a:cxn>
                <a:cxn ang="0">
                  <a:pos x="0" y="605"/>
                </a:cxn>
                <a:cxn ang="0">
                  <a:pos x="0" y="634"/>
                </a:cxn>
                <a:cxn ang="0">
                  <a:pos x="0" y="663"/>
                </a:cxn>
                <a:cxn ang="0">
                  <a:pos x="0" y="692"/>
                </a:cxn>
                <a:cxn ang="0">
                  <a:pos x="29" y="711"/>
                </a:cxn>
                <a:cxn ang="0">
                  <a:pos x="58" y="721"/>
                </a:cxn>
                <a:cxn ang="0">
                  <a:pos x="87" y="740"/>
                </a:cxn>
                <a:cxn ang="0">
                  <a:pos x="116" y="750"/>
                </a:cxn>
                <a:cxn ang="0">
                  <a:pos x="145" y="750"/>
                </a:cxn>
                <a:cxn ang="0">
                  <a:pos x="174" y="740"/>
                </a:cxn>
                <a:cxn ang="0">
                  <a:pos x="203" y="721"/>
                </a:cxn>
                <a:cxn ang="0">
                  <a:pos x="232" y="711"/>
                </a:cxn>
                <a:cxn ang="0">
                  <a:pos x="261" y="701"/>
                </a:cxn>
                <a:cxn ang="0">
                  <a:pos x="290" y="692"/>
                </a:cxn>
                <a:cxn ang="0">
                  <a:pos x="320" y="682"/>
                </a:cxn>
                <a:cxn ang="0">
                  <a:pos x="349" y="663"/>
                </a:cxn>
                <a:cxn ang="0">
                  <a:pos x="378" y="643"/>
                </a:cxn>
                <a:cxn ang="0">
                  <a:pos x="407" y="624"/>
                </a:cxn>
                <a:cxn ang="0">
                  <a:pos x="436" y="614"/>
                </a:cxn>
                <a:cxn ang="0">
                  <a:pos x="465" y="605"/>
                </a:cxn>
                <a:cxn ang="0">
                  <a:pos x="494" y="585"/>
                </a:cxn>
                <a:cxn ang="0">
                  <a:pos x="503" y="556"/>
                </a:cxn>
                <a:cxn ang="0">
                  <a:pos x="503" y="527"/>
                </a:cxn>
                <a:cxn ang="0">
                  <a:pos x="503" y="498"/>
                </a:cxn>
                <a:cxn ang="0">
                  <a:pos x="503" y="469"/>
                </a:cxn>
                <a:cxn ang="0">
                  <a:pos x="503" y="440"/>
                </a:cxn>
                <a:cxn ang="0">
                  <a:pos x="494" y="411"/>
                </a:cxn>
                <a:cxn ang="0">
                  <a:pos x="474" y="382"/>
                </a:cxn>
                <a:cxn ang="0">
                  <a:pos x="465" y="353"/>
                </a:cxn>
                <a:cxn ang="0">
                  <a:pos x="455" y="324"/>
                </a:cxn>
                <a:cxn ang="0">
                  <a:pos x="436" y="295"/>
                </a:cxn>
                <a:cxn ang="0">
                  <a:pos x="426" y="266"/>
                </a:cxn>
                <a:cxn ang="0">
                  <a:pos x="426" y="237"/>
                </a:cxn>
                <a:cxn ang="0">
                  <a:pos x="426" y="208"/>
                </a:cxn>
                <a:cxn ang="0">
                  <a:pos x="426" y="179"/>
                </a:cxn>
                <a:cxn ang="0">
                  <a:pos x="416" y="150"/>
                </a:cxn>
                <a:cxn ang="0">
                  <a:pos x="397" y="121"/>
                </a:cxn>
                <a:cxn ang="0">
                  <a:pos x="378" y="92"/>
                </a:cxn>
                <a:cxn ang="0">
                  <a:pos x="368" y="63"/>
                </a:cxn>
                <a:cxn ang="0">
                  <a:pos x="358" y="34"/>
                </a:cxn>
                <a:cxn ang="0">
                  <a:pos x="323" y="0"/>
                </a:cxn>
              </a:cxnLst>
              <a:rect l="0" t="0" r="r" b="b"/>
              <a:pathLst>
                <a:path w="504" h="751">
                  <a:moveTo>
                    <a:pt x="323" y="0"/>
                  </a:moveTo>
                  <a:lnTo>
                    <a:pt x="320" y="34"/>
                  </a:lnTo>
                  <a:lnTo>
                    <a:pt x="290" y="53"/>
                  </a:lnTo>
                  <a:lnTo>
                    <a:pt x="261" y="72"/>
                  </a:lnTo>
                  <a:lnTo>
                    <a:pt x="232" y="92"/>
                  </a:lnTo>
                  <a:lnTo>
                    <a:pt x="213" y="121"/>
                  </a:lnTo>
                  <a:lnTo>
                    <a:pt x="194" y="150"/>
                  </a:lnTo>
                  <a:lnTo>
                    <a:pt x="174" y="179"/>
                  </a:lnTo>
                  <a:lnTo>
                    <a:pt x="165" y="208"/>
                  </a:lnTo>
                  <a:lnTo>
                    <a:pt x="145" y="237"/>
                  </a:lnTo>
                  <a:lnTo>
                    <a:pt x="126" y="266"/>
                  </a:lnTo>
                  <a:lnTo>
                    <a:pt x="116" y="295"/>
                  </a:lnTo>
                  <a:lnTo>
                    <a:pt x="97" y="324"/>
                  </a:lnTo>
                  <a:lnTo>
                    <a:pt x="68" y="343"/>
                  </a:lnTo>
                  <a:lnTo>
                    <a:pt x="58" y="372"/>
                  </a:lnTo>
                  <a:lnTo>
                    <a:pt x="49" y="401"/>
                  </a:lnTo>
                  <a:lnTo>
                    <a:pt x="29" y="430"/>
                  </a:lnTo>
                  <a:lnTo>
                    <a:pt x="10" y="459"/>
                  </a:lnTo>
                  <a:lnTo>
                    <a:pt x="0" y="489"/>
                  </a:lnTo>
                  <a:lnTo>
                    <a:pt x="0" y="518"/>
                  </a:lnTo>
                  <a:lnTo>
                    <a:pt x="0" y="547"/>
                  </a:lnTo>
                  <a:lnTo>
                    <a:pt x="0" y="576"/>
                  </a:lnTo>
                  <a:lnTo>
                    <a:pt x="0" y="605"/>
                  </a:lnTo>
                  <a:lnTo>
                    <a:pt x="0" y="634"/>
                  </a:lnTo>
                  <a:lnTo>
                    <a:pt x="0" y="663"/>
                  </a:lnTo>
                  <a:lnTo>
                    <a:pt x="0" y="692"/>
                  </a:lnTo>
                  <a:lnTo>
                    <a:pt x="29" y="711"/>
                  </a:lnTo>
                  <a:lnTo>
                    <a:pt x="58" y="721"/>
                  </a:lnTo>
                  <a:lnTo>
                    <a:pt x="87" y="740"/>
                  </a:lnTo>
                  <a:lnTo>
                    <a:pt x="116" y="750"/>
                  </a:lnTo>
                  <a:lnTo>
                    <a:pt x="145" y="750"/>
                  </a:lnTo>
                  <a:lnTo>
                    <a:pt x="174" y="740"/>
                  </a:lnTo>
                  <a:lnTo>
                    <a:pt x="203" y="721"/>
                  </a:lnTo>
                  <a:lnTo>
                    <a:pt x="232" y="711"/>
                  </a:lnTo>
                  <a:lnTo>
                    <a:pt x="261" y="701"/>
                  </a:lnTo>
                  <a:lnTo>
                    <a:pt x="290" y="692"/>
                  </a:lnTo>
                  <a:lnTo>
                    <a:pt x="320" y="682"/>
                  </a:lnTo>
                  <a:lnTo>
                    <a:pt x="349" y="663"/>
                  </a:lnTo>
                  <a:lnTo>
                    <a:pt x="378" y="643"/>
                  </a:lnTo>
                  <a:lnTo>
                    <a:pt x="407" y="624"/>
                  </a:lnTo>
                  <a:lnTo>
                    <a:pt x="436" y="614"/>
                  </a:lnTo>
                  <a:lnTo>
                    <a:pt x="465" y="605"/>
                  </a:lnTo>
                  <a:lnTo>
                    <a:pt x="494" y="585"/>
                  </a:lnTo>
                  <a:lnTo>
                    <a:pt x="503" y="556"/>
                  </a:lnTo>
                  <a:lnTo>
                    <a:pt x="503" y="527"/>
                  </a:lnTo>
                  <a:lnTo>
                    <a:pt x="503" y="498"/>
                  </a:lnTo>
                  <a:lnTo>
                    <a:pt x="503" y="469"/>
                  </a:lnTo>
                  <a:lnTo>
                    <a:pt x="503" y="440"/>
                  </a:lnTo>
                  <a:lnTo>
                    <a:pt x="494" y="411"/>
                  </a:lnTo>
                  <a:lnTo>
                    <a:pt x="474" y="382"/>
                  </a:lnTo>
                  <a:lnTo>
                    <a:pt x="465" y="353"/>
                  </a:lnTo>
                  <a:lnTo>
                    <a:pt x="455" y="324"/>
                  </a:lnTo>
                  <a:lnTo>
                    <a:pt x="436" y="295"/>
                  </a:lnTo>
                  <a:lnTo>
                    <a:pt x="426" y="266"/>
                  </a:lnTo>
                  <a:lnTo>
                    <a:pt x="426" y="237"/>
                  </a:lnTo>
                  <a:lnTo>
                    <a:pt x="426" y="208"/>
                  </a:lnTo>
                  <a:lnTo>
                    <a:pt x="426" y="179"/>
                  </a:lnTo>
                  <a:lnTo>
                    <a:pt x="416" y="150"/>
                  </a:lnTo>
                  <a:lnTo>
                    <a:pt x="397" y="121"/>
                  </a:lnTo>
                  <a:lnTo>
                    <a:pt x="378" y="92"/>
                  </a:lnTo>
                  <a:lnTo>
                    <a:pt x="368" y="63"/>
                  </a:lnTo>
                  <a:lnTo>
                    <a:pt x="358" y="34"/>
                  </a:lnTo>
                  <a:lnTo>
                    <a:pt x="323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92066" tIns="46034" rIns="92066" bIns="46034">
              <a:spAutoFit/>
            </a:bodyPr>
            <a:lstStyle/>
            <a:p>
              <a:endParaRPr lang="ru-RU"/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14282" y="1714488"/>
            <a:ext cx="2428892" cy="230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6" tIns="46034" rIns="92066" bIns="46034">
            <a:spAutoFit/>
          </a:bodyPr>
          <a:lstStyle/>
          <a:p>
            <a:r>
              <a:rPr lang="ru-RU" dirty="0"/>
              <a:t>Информатика</a:t>
            </a:r>
            <a:br>
              <a:rPr lang="ru-RU" dirty="0"/>
            </a:br>
            <a:r>
              <a:rPr lang="ru-RU" dirty="0"/>
              <a:t>(</a:t>
            </a:r>
            <a:r>
              <a:rPr lang="en-US" dirty="0"/>
              <a:t>Computer</a:t>
            </a:r>
            <a:r>
              <a:rPr lang="ru-RU" dirty="0"/>
              <a:t> </a:t>
            </a:r>
            <a:r>
              <a:rPr lang="en-US" dirty="0"/>
              <a:t>Science</a:t>
            </a:r>
            <a:r>
              <a:rPr lang="ru-RU" dirty="0"/>
              <a:t>)</a:t>
            </a:r>
            <a:endParaRPr lang="en-US" dirty="0"/>
          </a:p>
          <a:p>
            <a:r>
              <a:rPr lang="ru-RU" sz="1800" i="1" dirty="0"/>
              <a:t>компьютерная графика</a:t>
            </a:r>
            <a:endParaRPr lang="en-US" sz="1800" i="1" dirty="0"/>
          </a:p>
          <a:p>
            <a:r>
              <a:rPr lang="ru-RU" sz="1800" i="1" dirty="0"/>
              <a:t>визуализация</a:t>
            </a:r>
            <a:endParaRPr lang="en-US" sz="1800" i="1" dirty="0"/>
          </a:p>
          <a:p>
            <a:r>
              <a:rPr lang="ru-RU" sz="1800" i="1" dirty="0"/>
              <a:t>базы данных</a:t>
            </a:r>
            <a:endParaRPr lang="en-US" sz="1800" i="1" dirty="0"/>
          </a:p>
          <a:p>
            <a:r>
              <a:rPr lang="ru-RU" sz="1800" i="1" dirty="0"/>
              <a:t>администрирование</a:t>
            </a:r>
            <a:endParaRPr lang="en-US" sz="1800" i="1" dirty="0"/>
          </a:p>
          <a:p>
            <a:r>
              <a:rPr lang="ru-RU" sz="1800" i="1" dirty="0"/>
              <a:t>защита баз данных</a:t>
            </a:r>
            <a:endParaRPr lang="en-US" sz="1800" i="1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09449" y="5103039"/>
            <a:ext cx="3062551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dirty="0"/>
              <a:t>География и смежные науки</a:t>
            </a:r>
            <a:r>
              <a:rPr lang="en-US" dirty="0"/>
              <a:t>:</a:t>
            </a:r>
          </a:p>
          <a:p>
            <a:r>
              <a:rPr lang="ru-RU" sz="1800" i="1" dirty="0"/>
              <a:t>картография</a:t>
            </a:r>
            <a:endParaRPr lang="en-US" sz="1800" i="1" dirty="0"/>
          </a:p>
          <a:p>
            <a:r>
              <a:rPr lang="ru-RU" sz="1800" i="1" dirty="0"/>
              <a:t>геодезия</a:t>
            </a:r>
            <a:endParaRPr lang="en-US" sz="1800" i="1" dirty="0"/>
          </a:p>
          <a:p>
            <a:r>
              <a:rPr lang="ru-RU" sz="1800" i="1" dirty="0"/>
              <a:t>фотография</a:t>
            </a:r>
            <a:endParaRPr lang="en-US" sz="1800" i="1" dirty="0"/>
          </a:p>
          <a:p>
            <a:r>
              <a:rPr lang="ru-RU" sz="1800" i="1" dirty="0" err="1"/>
              <a:t>геостатистика</a:t>
            </a:r>
            <a:endParaRPr lang="en-US" sz="1800" i="1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6461125" y="2422525"/>
            <a:ext cx="2646668" cy="258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dirty="0"/>
              <a:t>Область использования</a:t>
            </a:r>
            <a:r>
              <a:rPr lang="en-US" dirty="0"/>
              <a:t>:</a:t>
            </a:r>
            <a:endParaRPr lang="en-US" sz="1800" i="1" dirty="0"/>
          </a:p>
          <a:p>
            <a:r>
              <a:rPr lang="ru-RU" i="1" dirty="0"/>
              <a:t>администрирование</a:t>
            </a:r>
          </a:p>
          <a:p>
            <a:r>
              <a:rPr lang="ru-RU" sz="1800" i="1" dirty="0"/>
              <a:t>геология</a:t>
            </a:r>
          </a:p>
          <a:p>
            <a:r>
              <a:rPr lang="ru-RU" i="1" dirty="0"/>
              <a:t>планирование</a:t>
            </a:r>
          </a:p>
          <a:p>
            <a:r>
              <a:rPr lang="ru-RU" sz="1800" i="1" dirty="0"/>
              <a:t>полезные ископаемые</a:t>
            </a:r>
          </a:p>
          <a:p>
            <a:r>
              <a:rPr lang="ru-RU" i="1" dirty="0"/>
              <a:t>управление лесами</a:t>
            </a:r>
            <a:endParaRPr lang="en-US" sz="1800" i="1" dirty="0"/>
          </a:p>
          <a:p>
            <a:r>
              <a:rPr lang="ru-RU" sz="1800" i="1" dirty="0"/>
              <a:t>маркетинг</a:t>
            </a:r>
          </a:p>
          <a:p>
            <a:r>
              <a:rPr lang="ru-RU" i="1" dirty="0"/>
              <a:t>строительство</a:t>
            </a:r>
          </a:p>
          <a:p>
            <a:r>
              <a:rPr lang="ru-RU" sz="1800" i="1" dirty="0"/>
              <a:t>криминология</a:t>
            </a:r>
            <a:endParaRPr lang="en-US" sz="1800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ГИС-специализации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Накопление первичных данных</a:t>
            </a:r>
          </a:p>
          <a:p>
            <a:r>
              <a:rPr lang="ru-RU" dirty="0"/>
              <a:t>Проектирование баз данных</a:t>
            </a:r>
          </a:p>
          <a:p>
            <a:r>
              <a:rPr lang="ru-RU" dirty="0"/>
              <a:t>Проектирование ГИС</a:t>
            </a:r>
          </a:p>
          <a:p>
            <a:r>
              <a:rPr lang="ru-RU" dirty="0"/>
              <a:t>Планирование, администрирование, управление ГИС-проектами</a:t>
            </a:r>
          </a:p>
          <a:p>
            <a:r>
              <a:rPr lang="ru-RU" dirty="0"/>
              <a:t>Разработка и поддержка ГИС</a:t>
            </a:r>
          </a:p>
          <a:p>
            <a:r>
              <a:rPr lang="ru-RU" dirty="0"/>
              <a:t>Маркетинг и распространение ГИС-продукции</a:t>
            </a:r>
          </a:p>
          <a:p>
            <a:r>
              <a:rPr lang="ru-RU" dirty="0"/>
              <a:t>Образование и обучение ГИС-технологиям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Архитектура ГИС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150" y="2033588"/>
            <a:ext cx="2205038" cy="776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66" tIns="46034" rIns="92066" bIns="46034" anchor="ctr"/>
          <a:lstStyle/>
          <a:p>
            <a:pPr algn="ctr"/>
            <a:r>
              <a:rPr lang="ru-RU" dirty="0"/>
              <a:t>сбор данных</a:t>
            </a:r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84225" y="3360738"/>
            <a:ext cx="2205038" cy="8207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66" tIns="46034" rIns="92066" bIns="46034" anchor="ctr"/>
          <a:lstStyle/>
          <a:p>
            <a:pPr algn="ctr"/>
            <a:r>
              <a:rPr lang="ru-RU" dirty="0"/>
              <a:t>Запросы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214810" y="3365500"/>
            <a:ext cx="2276478" cy="776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66" tIns="46034" rIns="92066" bIns="46034" anchor="ctr"/>
          <a:lstStyle/>
          <a:p>
            <a:pPr algn="ctr"/>
            <a:r>
              <a:rPr lang="ru-RU" dirty="0"/>
              <a:t>Геоинформационная база данных</a:t>
            </a:r>
            <a:endParaRPr lang="en-US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700213" y="5124450"/>
            <a:ext cx="2205037" cy="776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66" tIns="46034" rIns="92066" bIns="46034" anchor="ctr"/>
          <a:lstStyle/>
          <a:p>
            <a:pPr algn="ctr"/>
            <a:r>
              <a:rPr lang="ru-RU" dirty="0"/>
              <a:t>Представление и отчеты</a:t>
            </a:r>
            <a:endParaRPr lang="en-US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394325" y="5099050"/>
            <a:ext cx="2205038" cy="776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66" tIns="46034" rIns="92066" bIns="46034" anchor="ctr"/>
          <a:lstStyle/>
          <a:p>
            <a:pPr algn="ctr"/>
            <a:r>
              <a:rPr lang="ru-RU" dirty="0"/>
              <a:t>Преобразования и анализ</a:t>
            </a:r>
            <a:endParaRPr lang="en-US" dirty="0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314950" y="2817813"/>
            <a:ext cx="0" cy="520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7339013" y="3800475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6491288" y="3786188"/>
            <a:ext cx="847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3944938" y="5497513"/>
            <a:ext cx="1444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2740025" y="5929313"/>
            <a:ext cx="0" cy="5794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403850" y="4143375"/>
            <a:ext cx="968375" cy="966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2709863" y="4127500"/>
            <a:ext cx="2709862" cy="1012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254625" y="1374775"/>
            <a:ext cx="0" cy="6699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1817688" y="1449388"/>
            <a:ext cx="14287" cy="1905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498475" y="1647825"/>
            <a:ext cx="8158163" cy="48704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2992438" y="3711575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Базовые компоненты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Аппаратная платформа</a:t>
            </a:r>
          </a:p>
          <a:p>
            <a:r>
              <a:rPr lang="ru-RU" dirty="0"/>
              <a:t>Программное обеспечение</a:t>
            </a:r>
          </a:p>
          <a:p>
            <a:r>
              <a:rPr lang="ru-RU" dirty="0"/>
              <a:t>Данные</a:t>
            </a:r>
          </a:p>
          <a:p>
            <a:r>
              <a:rPr lang="ru-RU" dirty="0"/>
              <a:t>Аналитик (человек)</a:t>
            </a:r>
          </a:p>
          <a:p>
            <a:endParaRPr lang="ru-RU" dirty="0"/>
          </a:p>
          <a:p>
            <a:endParaRPr lang="ru-RU" dirty="0"/>
          </a:p>
          <a:p>
            <a:pPr indent="0">
              <a:buNone/>
            </a:pPr>
            <a:r>
              <a:rPr lang="ru-RU" i="1" dirty="0"/>
              <a:t>Затраты на оборудование – малая часть от затрат на приобретение о обработку данных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Модель данных ГИС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Назначение модели данных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57158" y="1500174"/>
            <a:ext cx="8358246" cy="5357825"/>
          </a:xfrm>
        </p:spPr>
        <p:txBody>
          <a:bodyPr/>
          <a:lstStyle/>
          <a:p>
            <a:r>
              <a:rPr lang="ru-RU" dirty="0"/>
              <a:t>Представить географические особенности реального мира в цифровом формате в виде базы данных таким образом, чтобы они были представлены в абстрактной форме в виде карты и позволяли манипулировать данными для решения некоторых проблем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382000" cy="42005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Слои модели данных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3" name="Picture 10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3582" y="1271277"/>
            <a:ext cx="6150251" cy="558674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 модели данных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V="1">
            <a:off x="3619500" y="2967025"/>
            <a:ext cx="16764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50875" y="1643050"/>
            <a:ext cx="7842250" cy="3498850"/>
            <a:chOff x="386" y="798"/>
            <a:chExt cx="4940" cy="2204"/>
          </a:xfrm>
        </p:grpSpPr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3222" y="994"/>
              <a:ext cx="2104" cy="2008"/>
              <a:chOff x="3222" y="994"/>
              <a:chExt cx="2104" cy="2008"/>
            </a:xfrm>
          </p:grpSpPr>
          <p:sp>
            <p:nvSpPr>
              <p:cNvPr id="9" name="AutoShape 8"/>
              <p:cNvSpPr>
                <a:spLocks noChangeArrowheads="1"/>
              </p:cNvSpPr>
              <p:nvPr/>
            </p:nvSpPr>
            <p:spPr bwMode="auto">
              <a:xfrm>
                <a:off x="3222" y="272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Цифровые фотографии</a:t>
                </a:r>
                <a:endParaRPr lang="en-US" sz="1600" dirty="0"/>
              </a:p>
            </p:txBody>
          </p:sp>
          <p:sp>
            <p:nvSpPr>
              <p:cNvPr id="10" name="AutoShape 9"/>
              <p:cNvSpPr>
                <a:spLocks noChangeArrowheads="1"/>
              </p:cNvSpPr>
              <p:nvPr/>
            </p:nvSpPr>
            <p:spPr bwMode="auto">
              <a:xfrm>
                <a:off x="3222" y="248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Улицы</a:t>
                </a:r>
                <a:endParaRPr lang="en-US" sz="1600" dirty="0"/>
              </a:p>
            </p:txBody>
          </p:sp>
          <p:sp>
            <p:nvSpPr>
              <p:cNvPr id="11" name="AutoShape 10"/>
              <p:cNvSpPr>
                <a:spLocks noChangeArrowheads="1"/>
              </p:cNvSpPr>
              <p:nvPr/>
            </p:nvSpPr>
            <p:spPr bwMode="auto">
              <a:xfrm>
                <a:off x="3222" y="224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Гидрография</a:t>
                </a:r>
                <a:endParaRPr lang="en-US" sz="1600" dirty="0"/>
              </a:p>
            </p:txBody>
          </p:sp>
          <p:sp>
            <p:nvSpPr>
              <p:cNvPr id="12" name="AutoShape 11"/>
              <p:cNvSpPr>
                <a:spLocks noChangeArrowheads="1"/>
              </p:cNvSpPr>
              <p:nvPr/>
            </p:nvSpPr>
            <p:spPr bwMode="auto">
              <a:xfrm>
                <a:off x="3222" y="200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Земельные участки</a:t>
                </a:r>
                <a:endParaRPr lang="en-US" sz="1600" dirty="0"/>
              </a:p>
            </p:txBody>
          </p:sp>
          <p:sp>
            <p:nvSpPr>
              <p:cNvPr id="13" name="AutoShape 12"/>
              <p:cNvSpPr>
                <a:spLocks noChangeArrowheads="1"/>
              </p:cNvSpPr>
              <p:nvPr/>
            </p:nvSpPr>
            <p:spPr bwMode="auto">
              <a:xfrm>
                <a:off x="3222" y="176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Строения</a:t>
                </a:r>
                <a:endParaRPr lang="en-US" sz="1600" dirty="0"/>
              </a:p>
            </p:txBody>
          </p:sp>
          <p:sp>
            <p:nvSpPr>
              <p:cNvPr id="14" name="AutoShape 13"/>
              <p:cNvSpPr>
                <a:spLocks noChangeArrowheads="1"/>
              </p:cNvSpPr>
              <p:nvPr/>
            </p:nvSpPr>
            <p:spPr bwMode="auto">
              <a:xfrm>
                <a:off x="3222" y="1522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Зонирование</a:t>
                </a:r>
                <a:endParaRPr lang="en-US" sz="1600" dirty="0"/>
              </a:p>
            </p:txBody>
          </p:sp>
          <p:sp>
            <p:nvSpPr>
              <p:cNvPr id="15" name="AutoShape 14"/>
              <p:cNvSpPr>
                <a:spLocks noChangeArrowheads="1"/>
              </p:cNvSpPr>
              <p:nvPr/>
            </p:nvSpPr>
            <p:spPr bwMode="auto">
              <a:xfrm>
                <a:off x="3270" y="1234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Утилиты</a:t>
                </a:r>
                <a:endParaRPr lang="en-US" sz="1600" dirty="0"/>
              </a:p>
            </p:txBody>
          </p:sp>
          <p:sp>
            <p:nvSpPr>
              <p:cNvPr id="16" name="AutoShape 15"/>
              <p:cNvSpPr>
                <a:spLocks noChangeArrowheads="1"/>
              </p:cNvSpPr>
              <p:nvPr/>
            </p:nvSpPr>
            <p:spPr bwMode="auto">
              <a:xfrm>
                <a:off x="3270" y="994"/>
                <a:ext cx="2056" cy="280"/>
              </a:xfrm>
              <a:prstGeom prst="parallelogram">
                <a:avLst>
                  <a:gd name="adj" fmla="val 183537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2009" tIns="46005" rIns="92009" bIns="46005" anchor="ctr"/>
              <a:lstStyle/>
              <a:p>
                <a:pPr algn="ctr"/>
                <a:r>
                  <a:rPr lang="ru-RU" sz="1600" dirty="0"/>
                  <a:t>Администрирование</a:t>
                </a:r>
                <a:endParaRPr lang="en-US" sz="1600" dirty="0"/>
              </a:p>
            </p:txBody>
          </p:sp>
        </p:grpSp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2210" y="1854"/>
              <a:ext cx="816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lIns="92009" tIns="46005" rIns="92009" bIns="46005" anchor="ctr"/>
            <a:lstStyle/>
            <a:p>
              <a:endParaRPr lang="ru-RU"/>
            </a:p>
          </p:txBody>
        </p:sp>
        <p:pic>
          <p:nvPicPr>
            <p:cNvPr id="8" name="Picture 18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6" y="798"/>
              <a:ext cx="1910" cy="1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TextBox 16"/>
          <p:cNvSpPr txBox="1"/>
          <p:nvPr/>
        </p:nvSpPr>
        <p:spPr>
          <a:xfrm>
            <a:off x="214282" y="5286388"/>
            <a:ext cx="8929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Данные организованы в виде слоёв. Каждый слой содержит некоторый класс объектов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Слои интегрируются при помощи единой  системы координат на земной поверхности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данных ГИС </a:t>
            </a:r>
            <a:r>
              <a:rPr lang="ru-RU" sz="1800" dirty="0"/>
              <a:t>(пример)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857620" y="1500174"/>
            <a:ext cx="5286380" cy="5357825"/>
          </a:xfrm>
        </p:spPr>
        <p:txBody>
          <a:bodyPr/>
          <a:lstStyle/>
          <a:p>
            <a:r>
              <a:rPr lang="ru-RU" sz="2000" dirty="0"/>
              <a:t>Три слоя:</a:t>
            </a:r>
          </a:p>
          <a:p>
            <a:pPr lvl="1"/>
            <a:r>
              <a:rPr lang="ru-RU" sz="1800" dirty="0"/>
              <a:t>дороги</a:t>
            </a:r>
          </a:p>
          <a:p>
            <a:pPr lvl="1"/>
            <a:r>
              <a:rPr lang="ru-RU" sz="1800" dirty="0"/>
              <a:t>водные ресурсы</a:t>
            </a:r>
          </a:p>
          <a:p>
            <a:pPr lvl="1"/>
            <a:r>
              <a:rPr lang="ru-RU" sz="1800" dirty="0"/>
              <a:t>топография</a:t>
            </a:r>
          </a:p>
          <a:p>
            <a:pPr indent="0">
              <a:buNone/>
            </a:pPr>
            <a:r>
              <a:rPr lang="ru-RU" sz="1800" i="1" dirty="0"/>
              <a:t>Их можно изучать совместно, поскольку они заданы в единой системе координат</a:t>
            </a:r>
          </a:p>
          <a:p>
            <a:r>
              <a:rPr lang="ru-RU" sz="2000" dirty="0"/>
              <a:t>Слои содержат два типа данных:</a:t>
            </a:r>
          </a:p>
          <a:p>
            <a:pPr lvl="1"/>
            <a:r>
              <a:rPr lang="ru-RU" sz="1800" dirty="0"/>
              <a:t>географические</a:t>
            </a:r>
          </a:p>
          <a:p>
            <a:pPr lvl="1"/>
            <a:r>
              <a:rPr lang="ru-RU" sz="1800" dirty="0"/>
              <a:t>атрибутивные</a:t>
            </a:r>
          </a:p>
          <a:p>
            <a:r>
              <a:rPr lang="ru-RU" sz="2000" dirty="0"/>
              <a:t>Два типа слоёв:</a:t>
            </a:r>
          </a:p>
          <a:p>
            <a:pPr lvl="1"/>
            <a:r>
              <a:rPr lang="ru-RU" sz="1800" dirty="0"/>
              <a:t>векторный</a:t>
            </a:r>
          </a:p>
          <a:p>
            <a:pPr lvl="1"/>
            <a:r>
              <a:rPr lang="ru-RU" sz="1800" dirty="0"/>
              <a:t>растровый</a:t>
            </a:r>
          </a:p>
          <a:p>
            <a:r>
              <a:rPr lang="ru-RU" sz="2000" dirty="0"/>
              <a:t>4 свойства географических данных:</a:t>
            </a:r>
          </a:p>
          <a:p>
            <a:pPr lvl="1"/>
            <a:r>
              <a:rPr lang="ru-RU" sz="1800" dirty="0"/>
              <a:t>проекция, масштаб, разрешение и точность</a:t>
            </a:r>
          </a:p>
          <a:p>
            <a:pPr indent="0">
              <a:buNone/>
            </a:pPr>
            <a:endParaRPr lang="ru-RU" sz="2000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99080" y="1703411"/>
            <a:ext cx="3035300" cy="749300"/>
          </a:xfrm>
          <a:prstGeom prst="parallelogram">
            <a:avLst>
              <a:gd name="adj" fmla="val 10125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66" tIns="0" rIns="92066" bIns="0" anchor="b" anchorCtr="1"/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дороги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1302330" y="1849461"/>
            <a:ext cx="4572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66" tIns="0" rIns="92066" bIns="0" anchor="b" anchorCtr="1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1607130" y="2001861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66" tIns="0" rIns="92066" bIns="0" anchor="b" anchorCtr="1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2673930" y="1849461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66" tIns="0" rIns="92066" bIns="0" anchor="b" anchorCtr="1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470480" y="3373461"/>
            <a:ext cx="3111500" cy="992188"/>
            <a:chOff x="388" y="1920"/>
            <a:chExt cx="1960" cy="625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388" y="1924"/>
              <a:ext cx="1960" cy="616"/>
            </a:xfrm>
            <a:prstGeom prst="parallelogram">
              <a:avLst>
                <a:gd name="adj" fmla="val 79531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66" tIns="46034" rIns="92066" bIns="46034" anchor="b"/>
            <a:lstStyle/>
            <a:p>
              <a:pPr algn="ctr"/>
              <a:r>
                <a:rPr lang="ru-RU" dirty="0" err="1">
                  <a:latin typeface="Arial" pitchFamily="34" charset="0"/>
                  <a:cs typeface="Arial" pitchFamily="34" charset="0"/>
                </a:rPr>
                <a:t>гидросистема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82" y="2001"/>
              <a:ext cx="811" cy="544"/>
            </a:xfrm>
            <a:custGeom>
              <a:avLst/>
              <a:gdLst/>
              <a:ahLst/>
              <a:cxnLst>
                <a:cxn ang="0">
                  <a:pos x="810" y="15"/>
                </a:cxn>
                <a:cxn ang="0">
                  <a:pos x="778" y="0"/>
                </a:cxn>
                <a:cxn ang="0">
                  <a:pos x="741" y="0"/>
                </a:cxn>
                <a:cxn ang="0">
                  <a:pos x="703" y="0"/>
                </a:cxn>
                <a:cxn ang="0">
                  <a:pos x="666" y="18"/>
                </a:cxn>
                <a:cxn ang="0">
                  <a:pos x="637" y="37"/>
                </a:cxn>
                <a:cxn ang="0">
                  <a:pos x="609" y="65"/>
                </a:cxn>
                <a:cxn ang="0">
                  <a:pos x="581" y="84"/>
                </a:cxn>
                <a:cxn ang="0">
                  <a:pos x="553" y="103"/>
                </a:cxn>
                <a:cxn ang="0">
                  <a:pos x="516" y="112"/>
                </a:cxn>
                <a:cxn ang="0">
                  <a:pos x="487" y="121"/>
                </a:cxn>
                <a:cxn ang="0">
                  <a:pos x="450" y="131"/>
                </a:cxn>
                <a:cxn ang="0">
                  <a:pos x="422" y="140"/>
                </a:cxn>
                <a:cxn ang="0">
                  <a:pos x="394" y="150"/>
                </a:cxn>
                <a:cxn ang="0">
                  <a:pos x="366" y="150"/>
                </a:cxn>
                <a:cxn ang="0">
                  <a:pos x="337" y="159"/>
                </a:cxn>
                <a:cxn ang="0">
                  <a:pos x="309" y="168"/>
                </a:cxn>
                <a:cxn ang="0">
                  <a:pos x="291" y="197"/>
                </a:cxn>
                <a:cxn ang="0">
                  <a:pos x="281" y="225"/>
                </a:cxn>
                <a:cxn ang="0">
                  <a:pos x="253" y="262"/>
                </a:cxn>
                <a:cxn ang="0">
                  <a:pos x="244" y="290"/>
                </a:cxn>
                <a:cxn ang="0">
                  <a:pos x="234" y="318"/>
                </a:cxn>
                <a:cxn ang="0">
                  <a:pos x="216" y="347"/>
                </a:cxn>
                <a:cxn ang="0">
                  <a:pos x="197" y="375"/>
                </a:cxn>
                <a:cxn ang="0">
                  <a:pos x="169" y="393"/>
                </a:cxn>
                <a:cxn ang="0">
                  <a:pos x="141" y="422"/>
                </a:cxn>
                <a:cxn ang="0">
                  <a:pos x="122" y="450"/>
                </a:cxn>
                <a:cxn ang="0">
                  <a:pos x="94" y="450"/>
                </a:cxn>
                <a:cxn ang="0">
                  <a:pos x="66" y="478"/>
                </a:cxn>
                <a:cxn ang="0">
                  <a:pos x="37" y="487"/>
                </a:cxn>
                <a:cxn ang="0">
                  <a:pos x="28" y="515"/>
                </a:cxn>
                <a:cxn ang="0">
                  <a:pos x="0" y="534"/>
                </a:cxn>
                <a:cxn ang="0">
                  <a:pos x="42" y="543"/>
                </a:cxn>
              </a:cxnLst>
              <a:rect l="0" t="0" r="r" b="b"/>
              <a:pathLst>
                <a:path w="811" h="544">
                  <a:moveTo>
                    <a:pt x="810" y="15"/>
                  </a:moveTo>
                  <a:lnTo>
                    <a:pt x="778" y="0"/>
                  </a:lnTo>
                  <a:lnTo>
                    <a:pt x="741" y="0"/>
                  </a:lnTo>
                  <a:lnTo>
                    <a:pt x="703" y="0"/>
                  </a:lnTo>
                  <a:lnTo>
                    <a:pt x="666" y="18"/>
                  </a:lnTo>
                  <a:lnTo>
                    <a:pt x="637" y="37"/>
                  </a:lnTo>
                  <a:lnTo>
                    <a:pt x="609" y="65"/>
                  </a:lnTo>
                  <a:lnTo>
                    <a:pt x="581" y="84"/>
                  </a:lnTo>
                  <a:lnTo>
                    <a:pt x="553" y="103"/>
                  </a:lnTo>
                  <a:lnTo>
                    <a:pt x="516" y="112"/>
                  </a:lnTo>
                  <a:lnTo>
                    <a:pt x="487" y="121"/>
                  </a:lnTo>
                  <a:lnTo>
                    <a:pt x="450" y="131"/>
                  </a:lnTo>
                  <a:lnTo>
                    <a:pt x="422" y="140"/>
                  </a:lnTo>
                  <a:lnTo>
                    <a:pt x="394" y="150"/>
                  </a:lnTo>
                  <a:lnTo>
                    <a:pt x="366" y="150"/>
                  </a:lnTo>
                  <a:lnTo>
                    <a:pt x="337" y="159"/>
                  </a:lnTo>
                  <a:lnTo>
                    <a:pt x="309" y="168"/>
                  </a:lnTo>
                  <a:lnTo>
                    <a:pt x="291" y="197"/>
                  </a:lnTo>
                  <a:lnTo>
                    <a:pt x="281" y="225"/>
                  </a:lnTo>
                  <a:lnTo>
                    <a:pt x="253" y="262"/>
                  </a:lnTo>
                  <a:lnTo>
                    <a:pt x="244" y="290"/>
                  </a:lnTo>
                  <a:lnTo>
                    <a:pt x="234" y="318"/>
                  </a:lnTo>
                  <a:lnTo>
                    <a:pt x="216" y="347"/>
                  </a:lnTo>
                  <a:lnTo>
                    <a:pt x="197" y="375"/>
                  </a:lnTo>
                  <a:lnTo>
                    <a:pt x="169" y="393"/>
                  </a:lnTo>
                  <a:lnTo>
                    <a:pt x="141" y="422"/>
                  </a:lnTo>
                  <a:lnTo>
                    <a:pt x="122" y="450"/>
                  </a:lnTo>
                  <a:lnTo>
                    <a:pt x="94" y="450"/>
                  </a:lnTo>
                  <a:lnTo>
                    <a:pt x="66" y="478"/>
                  </a:lnTo>
                  <a:lnTo>
                    <a:pt x="37" y="487"/>
                  </a:lnTo>
                  <a:lnTo>
                    <a:pt x="28" y="515"/>
                  </a:lnTo>
                  <a:lnTo>
                    <a:pt x="0" y="534"/>
                  </a:lnTo>
                  <a:lnTo>
                    <a:pt x="42" y="54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lIns="92066" tIns="46034" rIns="92066" bIns="46034" anchor="b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68" y="2076"/>
              <a:ext cx="1306" cy="376"/>
            </a:xfrm>
            <a:custGeom>
              <a:avLst/>
              <a:gdLst/>
              <a:ahLst/>
              <a:cxnLst>
                <a:cxn ang="0">
                  <a:pos x="0" y="324"/>
                </a:cxn>
                <a:cxn ang="0">
                  <a:pos x="30" y="300"/>
                </a:cxn>
                <a:cxn ang="0">
                  <a:pos x="76" y="300"/>
                </a:cxn>
                <a:cxn ang="0">
                  <a:pos x="114" y="300"/>
                </a:cxn>
                <a:cxn ang="0">
                  <a:pos x="151" y="300"/>
                </a:cxn>
                <a:cxn ang="0">
                  <a:pos x="180" y="300"/>
                </a:cxn>
                <a:cxn ang="0">
                  <a:pos x="208" y="300"/>
                </a:cxn>
                <a:cxn ang="0">
                  <a:pos x="236" y="300"/>
                </a:cxn>
                <a:cxn ang="0">
                  <a:pos x="264" y="309"/>
                </a:cxn>
                <a:cxn ang="0">
                  <a:pos x="292" y="318"/>
                </a:cxn>
                <a:cxn ang="0">
                  <a:pos x="320" y="318"/>
                </a:cxn>
                <a:cxn ang="0">
                  <a:pos x="348" y="337"/>
                </a:cxn>
                <a:cxn ang="0">
                  <a:pos x="376" y="347"/>
                </a:cxn>
                <a:cxn ang="0">
                  <a:pos x="405" y="356"/>
                </a:cxn>
                <a:cxn ang="0">
                  <a:pos x="433" y="375"/>
                </a:cxn>
                <a:cxn ang="0">
                  <a:pos x="461" y="375"/>
                </a:cxn>
                <a:cxn ang="0">
                  <a:pos x="489" y="375"/>
                </a:cxn>
                <a:cxn ang="0">
                  <a:pos x="526" y="375"/>
                </a:cxn>
                <a:cxn ang="0">
                  <a:pos x="555" y="375"/>
                </a:cxn>
                <a:cxn ang="0">
                  <a:pos x="583" y="375"/>
                </a:cxn>
                <a:cxn ang="0">
                  <a:pos x="611" y="365"/>
                </a:cxn>
                <a:cxn ang="0">
                  <a:pos x="639" y="356"/>
                </a:cxn>
                <a:cxn ang="0">
                  <a:pos x="667" y="356"/>
                </a:cxn>
                <a:cxn ang="0">
                  <a:pos x="695" y="347"/>
                </a:cxn>
                <a:cxn ang="0">
                  <a:pos x="723" y="337"/>
                </a:cxn>
                <a:cxn ang="0">
                  <a:pos x="761" y="337"/>
                </a:cxn>
                <a:cxn ang="0">
                  <a:pos x="789" y="328"/>
                </a:cxn>
                <a:cxn ang="0">
                  <a:pos x="817" y="328"/>
                </a:cxn>
                <a:cxn ang="0">
                  <a:pos x="845" y="309"/>
                </a:cxn>
                <a:cxn ang="0">
                  <a:pos x="873" y="300"/>
                </a:cxn>
                <a:cxn ang="0">
                  <a:pos x="902" y="300"/>
                </a:cxn>
                <a:cxn ang="0">
                  <a:pos x="948" y="290"/>
                </a:cxn>
                <a:cxn ang="0">
                  <a:pos x="986" y="290"/>
                </a:cxn>
                <a:cxn ang="0">
                  <a:pos x="1014" y="281"/>
                </a:cxn>
                <a:cxn ang="0">
                  <a:pos x="1023" y="253"/>
                </a:cxn>
                <a:cxn ang="0">
                  <a:pos x="1052" y="243"/>
                </a:cxn>
                <a:cxn ang="0">
                  <a:pos x="1070" y="215"/>
                </a:cxn>
                <a:cxn ang="0">
                  <a:pos x="1098" y="187"/>
                </a:cxn>
                <a:cxn ang="0">
                  <a:pos x="1098" y="159"/>
                </a:cxn>
                <a:cxn ang="0">
                  <a:pos x="1108" y="131"/>
                </a:cxn>
                <a:cxn ang="0">
                  <a:pos x="1108" y="103"/>
                </a:cxn>
                <a:cxn ang="0">
                  <a:pos x="1136" y="75"/>
                </a:cxn>
                <a:cxn ang="0">
                  <a:pos x="1164" y="65"/>
                </a:cxn>
                <a:cxn ang="0">
                  <a:pos x="1202" y="46"/>
                </a:cxn>
                <a:cxn ang="0">
                  <a:pos x="1230" y="37"/>
                </a:cxn>
                <a:cxn ang="0">
                  <a:pos x="1258" y="37"/>
                </a:cxn>
                <a:cxn ang="0">
                  <a:pos x="1286" y="28"/>
                </a:cxn>
                <a:cxn ang="0">
                  <a:pos x="1305" y="0"/>
                </a:cxn>
              </a:cxnLst>
              <a:rect l="0" t="0" r="r" b="b"/>
              <a:pathLst>
                <a:path w="1306" h="376">
                  <a:moveTo>
                    <a:pt x="0" y="324"/>
                  </a:moveTo>
                  <a:lnTo>
                    <a:pt x="30" y="300"/>
                  </a:lnTo>
                  <a:lnTo>
                    <a:pt x="76" y="300"/>
                  </a:lnTo>
                  <a:lnTo>
                    <a:pt x="114" y="300"/>
                  </a:lnTo>
                  <a:lnTo>
                    <a:pt x="151" y="300"/>
                  </a:lnTo>
                  <a:lnTo>
                    <a:pt x="180" y="300"/>
                  </a:lnTo>
                  <a:lnTo>
                    <a:pt x="208" y="300"/>
                  </a:lnTo>
                  <a:lnTo>
                    <a:pt x="236" y="300"/>
                  </a:lnTo>
                  <a:lnTo>
                    <a:pt x="264" y="309"/>
                  </a:lnTo>
                  <a:lnTo>
                    <a:pt x="292" y="318"/>
                  </a:lnTo>
                  <a:lnTo>
                    <a:pt x="320" y="318"/>
                  </a:lnTo>
                  <a:lnTo>
                    <a:pt x="348" y="337"/>
                  </a:lnTo>
                  <a:lnTo>
                    <a:pt x="376" y="347"/>
                  </a:lnTo>
                  <a:lnTo>
                    <a:pt x="405" y="356"/>
                  </a:lnTo>
                  <a:lnTo>
                    <a:pt x="433" y="375"/>
                  </a:lnTo>
                  <a:lnTo>
                    <a:pt x="461" y="375"/>
                  </a:lnTo>
                  <a:lnTo>
                    <a:pt x="489" y="375"/>
                  </a:lnTo>
                  <a:lnTo>
                    <a:pt x="526" y="375"/>
                  </a:lnTo>
                  <a:lnTo>
                    <a:pt x="555" y="375"/>
                  </a:lnTo>
                  <a:lnTo>
                    <a:pt x="583" y="375"/>
                  </a:lnTo>
                  <a:lnTo>
                    <a:pt x="611" y="365"/>
                  </a:lnTo>
                  <a:lnTo>
                    <a:pt x="639" y="356"/>
                  </a:lnTo>
                  <a:lnTo>
                    <a:pt x="667" y="356"/>
                  </a:lnTo>
                  <a:lnTo>
                    <a:pt x="695" y="347"/>
                  </a:lnTo>
                  <a:lnTo>
                    <a:pt x="723" y="337"/>
                  </a:lnTo>
                  <a:lnTo>
                    <a:pt x="761" y="337"/>
                  </a:lnTo>
                  <a:lnTo>
                    <a:pt x="789" y="328"/>
                  </a:lnTo>
                  <a:lnTo>
                    <a:pt x="817" y="328"/>
                  </a:lnTo>
                  <a:lnTo>
                    <a:pt x="845" y="309"/>
                  </a:lnTo>
                  <a:lnTo>
                    <a:pt x="873" y="300"/>
                  </a:lnTo>
                  <a:lnTo>
                    <a:pt x="902" y="300"/>
                  </a:lnTo>
                  <a:lnTo>
                    <a:pt x="948" y="290"/>
                  </a:lnTo>
                  <a:lnTo>
                    <a:pt x="986" y="290"/>
                  </a:lnTo>
                  <a:lnTo>
                    <a:pt x="1014" y="281"/>
                  </a:lnTo>
                  <a:lnTo>
                    <a:pt x="1023" y="253"/>
                  </a:lnTo>
                  <a:lnTo>
                    <a:pt x="1052" y="243"/>
                  </a:lnTo>
                  <a:lnTo>
                    <a:pt x="1070" y="215"/>
                  </a:lnTo>
                  <a:lnTo>
                    <a:pt x="1098" y="187"/>
                  </a:lnTo>
                  <a:lnTo>
                    <a:pt x="1098" y="159"/>
                  </a:lnTo>
                  <a:lnTo>
                    <a:pt x="1108" y="131"/>
                  </a:lnTo>
                  <a:lnTo>
                    <a:pt x="1108" y="103"/>
                  </a:lnTo>
                  <a:lnTo>
                    <a:pt x="1136" y="75"/>
                  </a:lnTo>
                  <a:lnTo>
                    <a:pt x="1164" y="65"/>
                  </a:lnTo>
                  <a:lnTo>
                    <a:pt x="1202" y="46"/>
                  </a:lnTo>
                  <a:lnTo>
                    <a:pt x="1230" y="37"/>
                  </a:lnTo>
                  <a:lnTo>
                    <a:pt x="1258" y="37"/>
                  </a:lnTo>
                  <a:lnTo>
                    <a:pt x="1286" y="28"/>
                  </a:lnTo>
                  <a:lnTo>
                    <a:pt x="1305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lIns="92066" tIns="46034" rIns="92066" bIns="46034" anchor="b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885" y="2016"/>
              <a:ext cx="84" cy="154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75" y="31"/>
                </a:cxn>
                <a:cxn ang="0">
                  <a:pos x="66" y="60"/>
                </a:cxn>
                <a:cxn ang="0">
                  <a:pos x="38" y="69"/>
                </a:cxn>
                <a:cxn ang="0">
                  <a:pos x="19" y="97"/>
                </a:cxn>
                <a:cxn ang="0">
                  <a:pos x="0" y="125"/>
                </a:cxn>
                <a:cxn ang="0">
                  <a:pos x="0" y="153"/>
                </a:cxn>
              </a:cxnLst>
              <a:rect l="0" t="0" r="r" b="b"/>
              <a:pathLst>
                <a:path w="84" h="154">
                  <a:moveTo>
                    <a:pt x="83" y="0"/>
                  </a:moveTo>
                  <a:lnTo>
                    <a:pt x="75" y="31"/>
                  </a:lnTo>
                  <a:lnTo>
                    <a:pt x="66" y="60"/>
                  </a:lnTo>
                  <a:lnTo>
                    <a:pt x="38" y="69"/>
                  </a:lnTo>
                  <a:lnTo>
                    <a:pt x="19" y="97"/>
                  </a:lnTo>
                  <a:lnTo>
                    <a:pt x="0" y="125"/>
                  </a:lnTo>
                  <a:lnTo>
                    <a:pt x="0" y="15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lIns="92066" tIns="46034" rIns="92066" bIns="46034" anchor="b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069" y="1920"/>
              <a:ext cx="132" cy="203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22" y="34"/>
                </a:cxn>
                <a:cxn ang="0">
                  <a:pos x="113" y="62"/>
                </a:cxn>
                <a:cxn ang="0">
                  <a:pos x="104" y="90"/>
                </a:cxn>
                <a:cxn ang="0">
                  <a:pos x="75" y="109"/>
                </a:cxn>
                <a:cxn ang="0">
                  <a:pos x="47" y="127"/>
                </a:cxn>
                <a:cxn ang="0">
                  <a:pos x="29" y="156"/>
                </a:cxn>
                <a:cxn ang="0">
                  <a:pos x="0" y="174"/>
                </a:cxn>
                <a:cxn ang="0">
                  <a:pos x="0" y="202"/>
                </a:cxn>
              </a:cxnLst>
              <a:rect l="0" t="0" r="r" b="b"/>
              <a:pathLst>
                <a:path w="132" h="203">
                  <a:moveTo>
                    <a:pt x="131" y="0"/>
                  </a:moveTo>
                  <a:lnTo>
                    <a:pt x="122" y="34"/>
                  </a:lnTo>
                  <a:lnTo>
                    <a:pt x="113" y="62"/>
                  </a:lnTo>
                  <a:lnTo>
                    <a:pt x="104" y="90"/>
                  </a:lnTo>
                  <a:lnTo>
                    <a:pt x="75" y="109"/>
                  </a:lnTo>
                  <a:lnTo>
                    <a:pt x="47" y="127"/>
                  </a:lnTo>
                  <a:lnTo>
                    <a:pt x="29" y="156"/>
                  </a:lnTo>
                  <a:lnTo>
                    <a:pt x="0" y="174"/>
                  </a:lnTo>
                  <a:lnTo>
                    <a:pt x="0" y="202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 lIns="92066" tIns="46034" rIns="92066" bIns="46034" anchor="b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22"/>
          <p:cNvGrpSpPr>
            <a:grpSpLocks/>
          </p:cNvGrpSpPr>
          <p:nvPr/>
        </p:nvGrpSpPr>
        <p:grpSpPr bwMode="auto">
          <a:xfrm>
            <a:off x="241880" y="5208611"/>
            <a:ext cx="2806700" cy="1130300"/>
            <a:chOff x="244" y="3076"/>
            <a:chExt cx="1768" cy="712"/>
          </a:xfrm>
        </p:grpSpPr>
        <p:sp>
          <p:nvSpPr>
            <p:cNvPr id="17" name="AutoShape 16"/>
            <p:cNvSpPr>
              <a:spLocks noChangeArrowheads="1"/>
            </p:cNvSpPr>
            <p:nvPr/>
          </p:nvSpPr>
          <p:spPr bwMode="auto">
            <a:xfrm>
              <a:off x="244" y="3076"/>
              <a:ext cx="1768" cy="712"/>
            </a:xfrm>
            <a:prstGeom prst="parallelogram">
              <a:avLst>
                <a:gd name="adj" fmla="val 62067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pPr algn="ctr"/>
              <a:r>
                <a:rPr lang="ru-RU" dirty="0">
                  <a:latin typeface="Arial" pitchFamily="34" charset="0"/>
                  <a:cs typeface="Arial" pitchFamily="34" charset="0"/>
                </a:rPr>
                <a:t>топография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628" y="3316"/>
              <a:ext cx="1000" cy="28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616" y="3172"/>
              <a:ext cx="176" cy="5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554" y="3140"/>
              <a:ext cx="300" cy="1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522" y="3108"/>
              <a:ext cx="364" cy="18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532" y="3220"/>
              <a:ext cx="1144" cy="42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66" tIns="46034" rIns="92066" bIns="46034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905455" y="6329386"/>
            <a:ext cx="1124713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долгота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 rot="17820000">
            <a:off x="-103576" y="5457016"/>
            <a:ext cx="983008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широта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1286455" y="2443186"/>
            <a:ext cx="1124713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долгота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981655" y="4348186"/>
            <a:ext cx="1124713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долгота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 rot="17820000">
            <a:off x="277425" y="1724804"/>
            <a:ext cx="983008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широта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 rot="17820000">
            <a:off x="121850" y="3399616"/>
            <a:ext cx="983008" cy="3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66" tIns="46034" rIns="92066" bIns="46034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широта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Внутренняя база данных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географическая информация </a:t>
            </a:r>
            <a:r>
              <a:rPr lang="ru-RU" dirty="0"/>
              <a:t>– описывает месторасположение объектов и служит для отображения информации (хранится в </a:t>
            </a:r>
            <a:r>
              <a:rPr lang="en-US" dirty="0" err="1"/>
              <a:t>shapefile</a:t>
            </a:r>
            <a:r>
              <a:rPr lang="ru-RU" dirty="0"/>
              <a:t>, «Таблица данных векторного изображения»)</a:t>
            </a:r>
          </a:p>
          <a:p>
            <a:r>
              <a:rPr lang="ru-RU" i="1" dirty="0"/>
              <a:t>атрибутивная информация </a:t>
            </a:r>
            <a:r>
              <a:rPr lang="ru-RU" dirty="0"/>
              <a:t>– данные, описывающие качественные и количественные параметры объектов</a:t>
            </a:r>
            <a:r>
              <a:rPr lang="en-US" dirty="0"/>
              <a:t> (</a:t>
            </a:r>
            <a:r>
              <a:rPr lang="ru-RU" dirty="0"/>
              <a:t>«Таблица внутренних атрибутов», «Таблица внешних атрибутов»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Географические и атрибутивные данные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07923"/>
            <a:ext cx="7858180" cy="525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Представление данных в растровом и векторном форматах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Растровая модель</a:t>
            </a:r>
          </a:p>
          <a:p>
            <a:pPr lvl="1"/>
            <a:r>
              <a:rPr lang="ru-RU" dirty="0"/>
              <a:t>Растровое изображение (</a:t>
            </a:r>
            <a:r>
              <a:rPr lang="en-US" b="1" dirty="0"/>
              <a:t>raster</a:t>
            </a:r>
            <a:r>
              <a:rPr lang="ru-RU" dirty="0"/>
              <a:t>)</a:t>
            </a:r>
            <a:r>
              <a:rPr lang="en-US" dirty="0"/>
              <a:t> – </a:t>
            </a:r>
            <a:r>
              <a:rPr lang="ru-RU" dirty="0"/>
              <a:t>изображение содержит сетку, у каждого элемента которой есть дополнительные атрибуты</a:t>
            </a:r>
          </a:p>
          <a:p>
            <a:pPr lvl="1"/>
            <a:r>
              <a:rPr lang="ru-RU" dirty="0"/>
              <a:t>Картинка (</a:t>
            </a:r>
            <a:r>
              <a:rPr lang="en-US" b="1" dirty="0"/>
              <a:t>image</a:t>
            </a:r>
            <a:r>
              <a:rPr lang="ru-RU" dirty="0"/>
              <a:t>) – простое изображение, состоящее из пикселей</a:t>
            </a:r>
          </a:p>
          <a:p>
            <a:r>
              <a:rPr lang="ru-RU" dirty="0"/>
              <a:t>Векторная модель (</a:t>
            </a:r>
            <a:r>
              <a:rPr lang="en-US" dirty="0"/>
              <a:t>vector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Любой географический объект в реальном мире может быть представлен в векторной форме одной из фигур: точки, линии, многоугольники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Заголовок 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Вектор и растр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5" name="AutoShape 1026"/>
          <p:cNvSpPr>
            <a:spLocks noChangeArrowheads="1"/>
          </p:cNvSpPr>
          <p:nvPr/>
        </p:nvSpPr>
        <p:spPr bwMode="auto">
          <a:xfrm>
            <a:off x="3892550" y="1495453"/>
            <a:ext cx="2536838" cy="1504920"/>
          </a:xfrm>
          <a:prstGeom prst="parallelogram">
            <a:avLst>
              <a:gd name="adj" fmla="val 43113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Freeform 1027"/>
          <p:cNvSpPr>
            <a:spLocks/>
          </p:cNvSpPr>
          <p:nvPr/>
        </p:nvSpPr>
        <p:spPr bwMode="auto">
          <a:xfrm>
            <a:off x="4325939" y="1489102"/>
            <a:ext cx="1531946" cy="1368394"/>
          </a:xfrm>
          <a:custGeom>
            <a:avLst/>
            <a:gdLst/>
            <a:ahLst/>
            <a:cxnLst>
              <a:cxn ang="0">
                <a:pos x="1259" y="0"/>
              </a:cxn>
              <a:cxn ang="0">
                <a:pos x="1239" y="33"/>
              </a:cxn>
              <a:cxn ang="0">
                <a:pos x="1210" y="53"/>
              </a:cxn>
              <a:cxn ang="0">
                <a:pos x="1181" y="82"/>
              </a:cxn>
              <a:cxn ang="0">
                <a:pos x="1152" y="120"/>
              </a:cxn>
              <a:cxn ang="0">
                <a:pos x="1113" y="149"/>
              </a:cxn>
              <a:cxn ang="0">
                <a:pos x="1084" y="178"/>
              </a:cxn>
              <a:cxn ang="0">
                <a:pos x="1065" y="207"/>
              </a:cxn>
              <a:cxn ang="0">
                <a:pos x="1036" y="237"/>
              </a:cxn>
              <a:cxn ang="0">
                <a:pos x="1016" y="266"/>
              </a:cxn>
              <a:cxn ang="0">
                <a:pos x="997" y="295"/>
              </a:cxn>
              <a:cxn ang="0">
                <a:pos x="997" y="324"/>
              </a:cxn>
              <a:cxn ang="0">
                <a:pos x="987" y="353"/>
              </a:cxn>
              <a:cxn ang="0">
                <a:pos x="910" y="362"/>
              </a:cxn>
              <a:cxn ang="0">
                <a:pos x="852" y="372"/>
              </a:cxn>
              <a:cxn ang="0">
                <a:pos x="794" y="382"/>
              </a:cxn>
              <a:cxn ang="0">
                <a:pos x="755" y="391"/>
              </a:cxn>
              <a:cxn ang="0">
                <a:pos x="716" y="401"/>
              </a:cxn>
              <a:cxn ang="0">
                <a:pos x="687" y="411"/>
              </a:cxn>
              <a:cxn ang="0">
                <a:pos x="658" y="411"/>
              </a:cxn>
              <a:cxn ang="0">
                <a:pos x="629" y="430"/>
              </a:cxn>
              <a:cxn ang="0">
                <a:pos x="600" y="449"/>
              </a:cxn>
              <a:cxn ang="0">
                <a:pos x="581" y="478"/>
              </a:cxn>
              <a:cxn ang="0">
                <a:pos x="552" y="488"/>
              </a:cxn>
              <a:cxn ang="0">
                <a:pos x="532" y="517"/>
              </a:cxn>
              <a:cxn ang="0">
                <a:pos x="503" y="537"/>
              </a:cxn>
              <a:cxn ang="0">
                <a:pos x="474" y="566"/>
              </a:cxn>
              <a:cxn ang="0">
                <a:pos x="455" y="595"/>
              </a:cxn>
              <a:cxn ang="0">
                <a:pos x="426" y="624"/>
              </a:cxn>
              <a:cxn ang="0">
                <a:pos x="397" y="653"/>
              </a:cxn>
              <a:cxn ang="0">
                <a:pos x="368" y="672"/>
              </a:cxn>
              <a:cxn ang="0">
                <a:pos x="339" y="691"/>
              </a:cxn>
              <a:cxn ang="0">
                <a:pos x="310" y="711"/>
              </a:cxn>
              <a:cxn ang="0">
                <a:pos x="290" y="740"/>
              </a:cxn>
              <a:cxn ang="0">
                <a:pos x="261" y="769"/>
              </a:cxn>
              <a:cxn ang="0">
                <a:pos x="242" y="798"/>
              </a:cxn>
              <a:cxn ang="0">
                <a:pos x="223" y="827"/>
              </a:cxn>
              <a:cxn ang="0">
                <a:pos x="203" y="856"/>
              </a:cxn>
              <a:cxn ang="0">
                <a:pos x="184" y="885"/>
              </a:cxn>
              <a:cxn ang="0">
                <a:pos x="165" y="914"/>
              </a:cxn>
              <a:cxn ang="0">
                <a:pos x="145" y="943"/>
              </a:cxn>
              <a:cxn ang="0">
                <a:pos x="116" y="972"/>
              </a:cxn>
              <a:cxn ang="0">
                <a:pos x="87" y="1001"/>
              </a:cxn>
              <a:cxn ang="0">
                <a:pos x="58" y="1020"/>
              </a:cxn>
              <a:cxn ang="0">
                <a:pos x="29" y="1049"/>
              </a:cxn>
              <a:cxn ang="0">
                <a:pos x="20" y="1078"/>
              </a:cxn>
              <a:cxn ang="0">
                <a:pos x="10" y="1107"/>
              </a:cxn>
              <a:cxn ang="0">
                <a:pos x="10" y="1137"/>
              </a:cxn>
              <a:cxn ang="0">
                <a:pos x="0" y="1166"/>
              </a:cxn>
              <a:cxn ang="0">
                <a:pos x="0" y="1195"/>
              </a:cxn>
            </a:cxnLst>
            <a:rect l="0" t="0" r="r" b="b"/>
            <a:pathLst>
              <a:path w="1260" h="1196">
                <a:moveTo>
                  <a:pt x="1259" y="0"/>
                </a:moveTo>
                <a:lnTo>
                  <a:pt x="1239" y="33"/>
                </a:lnTo>
                <a:lnTo>
                  <a:pt x="1210" y="53"/>
                </a:lnTo>
                <a:lnTo>
                  <a:pt x="1181" y="82"/>
                </a:lnTo>
                <a:lnTo>
                  <a:pt x="1152" y="120"/>
                </a:lnTo>
                <a:lnTo>
                  <a:pt x="1113" y="149"/>
                </a:lnTo>
                <a:lnTo>
                  <a:pt x="1084" y="178"/>
                </a:lnTo>
                <a:lnTo>
                  <a:pt x="1065" y="207"/>
                </a:lnTo>
                <a:lnTo>
                  <a:pt x="1036" y="237"/>
                </a:lnTo>
                <a:lnTo>
                  <a:pt x="1016" y="266"/>
                </a:lnTo>
                <a:lnTo>
                  <a:pt x="997" y="295"/>
                </a:lnTo>
                <a:lnTo>
                  <a:pt x="997" y="324"/>
                </a:lnTo>
                <a:lnTo>
                  <a:pt x="987" y="353"/>
                </a:lnTo>
                <a:lnTo>
                  <a:pt x="910" y="362"/>
                </a:lnTo>
                <a:lnTo>
                  <a:pt x="852" y="372"/>
                </a:lnTo>
                <a:lnTo>
                  <a:pt x="794" y="382"/>
                </a:lnTo>
                <a:lnTo>
                  <a:pt x="755" y="391"/>
                </a:lnTo>
                <a:lnTo>
                  <a:pt x="716" y="401"/>
                </a:lnTo>
                <a:lnTo>
                  <a:pt x="687" y="411"/>
                </a:lnTo>
                <a:lnTo>
                  <a:pt x="658" y="411"/>
                </a:lnTo>
                <a:lnTo>
                  <a:pt x="629" y="430"/>
                </a:lnTo>
                <a:lnTo>
                  <a:pt x="600" y="449"/>
                </a:lnTo>
                <a:lnTo>
                  <a:pt x="581" y="478"/>
                </a:lnTo>
                <a:lnTo>
                  <a:pt x="552" y="488"/>
                </a:lnTo>
                <a:lnTo>
                  <a:pt x="532" y="517"/>
                </a:lnTo>
                <a:lnTo>
                  <a:pt x="503" y="537"/>
                </a:lnTo>
                <a:lnTo>
                  <a:pt x="474" y="566"/>
                </a:lnTo>
                <a:lnTo>
                  <a:pt x="455" y="595"/>
                </a:lnTo>
                <a:lnTo>
                  <a:pt x="426" y="624"/>
                </a:lnTo>
                <a:lnTo>
                  <a:pt x="397" y="653"/>
                </a:lnTo>
                <a:lnTo>
                  <a:pt x="368" y="672"/>
                </a:lnTo>
                <a:lnTo>
                  <a:pt x="339" y="691"/>
                </a:lnTo>
                <a:lnTo>
                  <a:pt x="310" y="711"/>
                </a:lnTo>
                <a:lnTo>
                  <a:pt x="290" y="740"/>
                </a:lnTo>
                <a:lnTo>
                  <a:pt x="261" y="769"/>
                </a:lnTo>
                <a:lnTo>
                  <a:pt x="242" y="798"/>
                </a:lnTo>
                <a:lnTo>
                  <a:pt x="223" y="827"/>
                </a:lnTo>
                <a:lnTo>
                  <a:pt x="203" y="856"/>
                </a:lnTo>
                <a:lnTo>
                  <a:pt x="184" y="885"/>
                </a:lnTo>
                <a:lnTo>
                  <a:pt x="165" y="914"/>
                </a:lnTo>
                <a:lnTo>
                  <a:pt x="145" y="943"/>
                </a:lnTo>
                <a:lnTo>
                  <a:pt x="116" y="972"/>
                </a:lnTo>
                <a:lnTo>
                  <a:pt x="87" y="1001"/>
                </a:lnTo>
                <a:lnTo>
                  <a:pt x="58" y="1020"/>
                </a:lnTo>
                <a:lnTo>
                  <a:pt x="29" y="1049"/>
                </a:lnTo>
                <a:lnTo>
                  <a:pt x="20" y="1078"/>
                </a:lnTo>
                <a:lnTo>
                  <a:pt x="10" y="1107"/>
                </a:lnTo>
                <a:lnTo>
                  <a:pt x="10" y="1137"/>
                </a:lnTo>
                <a:lnTo>
                  <a:pt x="0" y="1166"/>
                </a:lnTo>
                <a:lnTo>
                  <a:pt x="0" y="1195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Freeform 1028"/>
          <p:cNvSpPr>
            <a:spLocks/>
          </p:cNvSpPr>
          <p:nvPr/>
        </p:nvSpPr>
        <p:spPr bwMode="auto">
          <a:xfrm>
            <a:off x="4403726" y="1489103"/>
            <a:ext cx="1525596" cy="1439832"/>
          </a:xfrm>
          <a:custGeom>
            <a:avLst/>
            <a:gdLst/>
            <a:ahLst/>
            <a:cxnLst>
              <a:cxn ang="0">
                <a:pos x="1258" y="0"/>
              </a:cxn>
              <a:cxn ang="0">
                <a:pos x="1248" y="33"/>
              </a:cxn>
              <a:cxn ang="0">
                <a:pos x="1229" y="62"/>
              </a:cxn>
              <a:cxn ang="0">
                <a:pos x="1219" y="91"/>
              </a:cxn>
              <a:cxn ang="0">
                <a:pos x="1209" y="120"/>
              </a:cxn>
              <a:cxn ang="0">
                <a:pos x="1190" y="149"/>
              </a:cxn>
              <a:cxn ang="0">
                <a:pos x="1180" y="178"/>
              </a:cxn>
              <a:cxn ang="0">
                <a:pos x="1171" y="207"/>
              </a:cxn>
              <a:cxn ang="0">
                <a:pos x="1141" y="227"/>
              </a:cxn>
              <a:cxn ang="0">
                <a:pos x="1112" y="256"/>
              </a:cxn>
              <a:cxn ang="0">
                <a:pos x="1083" y="285"/>
              </a:cxn>
              <a:cxn ang="0">
                <a:pos x="1054" y="304"/>
              </a:cxn>
              <a:cxn ang="0">
                <a:pos x="1035" y="333"/>
              </a:cxn>
              <a:cxn ang="0">
                <a:pos x="1016" y="362"/>
              </a:cxn>
              <a:cxn ang="0">
                <a:pos x="987" y="382"/>
              </a:cxn>
              <a:cxn ang="0">
                <a:pos x="967" y="411"/>
              </a:cxn>
              <a:cxn ang="0">
                <a:pos x="938" y="430"/>
              </a:cxn>
              <a:cxn ang="0">
                <a:pos x="909" y="440"/>
              </a:cxn>
              <a:cxn ang="0">
                <a:pos x="880" y="459"/>
              </a:cxn>
              <a:cxn ang="0">
                <a:pos x="851" y="478"/>
              </a:cxn>
              <a:cxn ang="0">
                <a:pos x="822" y="488"/>
              </a:cxn>
              <a:cxn ang="0">
                <a:pos x="793" y="488"/>
              </a:cxn>
              <a:cxn ang="0">
                <a:pos x="764" y="498"/>
              </a:cxn>
              <a:cxn ang="0">
                <a:pos x="735" y="507"/>
              </a:cxn>
              <a:cxn ang="0">
                <a:pos x="706" y="517"/>
              </a:cxn>
              <a:cxn ang="0">
                <a:pos x="677" y="517"/>
              </a:cxn>
              <a:cxn ang="0">
                <a:pos x="648" y="527"/>
              </a:cxn>
              <a:cxn ang="0">
                <a:pos x="619" y="527"/>
              </a:cxn>
              <a:cxn ang="0">
                <a:pos x="590" y="537"/>
              </a:cxn>
              <a:cxn ang="0">
                <a:pos x="561" y="546"/>
              </a:cxn>
              <a:cxn ang="0">
                <a:pos x="532" y="556"/>
              </a:cxn>
              <a:cxn ang="0">
                <a:pos x="503" y="566"/>
              </a:cxn>
              <a:cxn ang="0">
                <a:pos x="474" y="585"/>
              </a:cxn>
              <a:cxn ang="0">
                <a:pos x="445" y="604"/>
              </a:cxn>
              <a:cxn ang="0">
                <a:pos x="416" y="624"/>
              </a:cxn>
              <a:cxn ang="0">
                <a:pos x="387" y="643"/>
              </a:cxn>
              <a:cxn ang="0">
                <a:pos x="377" y="672"/>
              </a:cxn>
              <a:cxn ang="0">
                <a:pos x="348" y="701"/>
              </a:cxn>
              <a:cxn ang="0">
                <a:pos x="329" y="730"/>
              </a:cxn>
              <a:cxn ang="0">
                <a:pos x="309" y="759"/>
              </a:cxn>
              <a:cxn ang="0">
                <a:pos x="290" y="788"/>
              </a:cxn>
              <a:cxn ang="0">
                <a:pos x="271" y="817"/>
              </a:cxn>
              <a:cxn ang="0">
                <a:pos x="241" y="837"/>
              </a:cxn>
              <a:cxn ang="0">
                <a:pos x="222" y="866"/>
              </a:cxn>
              <a:cxn ang="0">
                <a:pos x="193" y="885"/>
              </a:cxn>
              <a:cxn ang="0">
                <a:pos x="164" y="914"/>
              </a:cxn>
              <a:cxn ang="0">
                <a:pos x="135" y="933"/>
              </a:cxn>
              <a:cxn ang="0">
                <a:pos x="125" y="962"/>
              </a:cxn>
              <a:cxn ang="0">
                <a:pos x="116" y="991"/>
              </a:cxn>
              <a:cxn ang="0">
                <a:pos x="87" y="1011"/>
              </a:cxn>
              <a:cxn ang="0">
                <a:pos x="77" y="1040"/>
              </a:cxn>
              <a:cxn ang="0">
                <a:pos x="67" y="1069"/>
              </a:cxn>
              <a:cxn ang="0">
                <a:pos x="48" y="1098"/>
              </a:cxn>
              <a:cxn ang="0">
                <a:pos x="38" y="1127"/>
              </a:cxn>
              <a:cxn ang="0">
                <a:pos x="19" y="1156"/>
              </a:cxn>
              <a:cxn ang="0">
                <a:pos x="9" y="1185"/>
              </a:cxn>
              <a:cxn ang="0">
                <a:pos x="0" y="1214"/>
              </a:cxn>
            </a:cxnLst>
            <a:rect l="0" t="0" r="r" b="b"/>
            <a:pathLst>
              <a:path w="1259" h="1215">
                <a:moveTo>
                  <a:pt x="1258" y="0"/>
                </a:moveTo>
                <a:lnTo>
                  <a:pt x="1248" y="33"/>
                </a:lnTo>
                <a:lnTo>
                  <a:pt x="1229" y="62"/>
                </a:lnTo>
                <a:lnTo>
                  <a:pt x="1219" y="91"/>
                </a:lnTo>
                <a:lnTo>
                  <a:pt x="1209" y="120"/>
                </a:lnTo>
                <a:lnTo>
                  <a:pt x="1190" y="149"/>
                </a:lnTo>
                <a:lnTo>
                  <a:pt x="1180" y="178"/>
                </a:lnTo>
                <a:lnTo>
                  <a:pt x="1171" y="207"/>
                </a:lnTo>
                <a:lnTo>
                  <a:pt x="1141" y="227"/>
                </a:lnTo>
                <a:lnTo>
                  <a:pt x="1112" y="256"/>
                </a:lnTo>
                <a:lnTo>
                  <a:pt x="1083" y="285"/>
                </a:lnTo>
                <a:lnTo>
                  <a:pt x="1054" y="304"/>
                </a:lnTo>
                <a:lnTo>
                  <a:pt x="1035" y="333"/>
                </a:lnTo>
                <a:lnTo>
                  <a:pt x="1016" y="362"/>
                </a:lnTo>
                <a:lnTo>
                  <a:pt x="987" y="382"/>
                </a:lnTo>
                <a:lnTo>
                  <a:pt x="967" y="411"/>
                </a:lnTo>
                <a:lnTo>
                  <a:pt x="938" y="430"/>
                </a:lnTo>
                <a:lnTo>
                  <a:pt x="909" y="440"/>
                </a:lnTo>
                <a:lnTo>
                  <a:pt x="880" y="459"/>
                </a:lnTo>
                <a:lnTo>
                  <a:pt x="851" y="478"/>
                </a:lnTo>
                <a:lnTo>
                  <a:pt x="822" y="488"/>
                </a:lnTo>
                <a:lnTo>
                  <a:pt x="793" y="488"/>
                </a:lnTo>
                <a:lnTo>
                  <a:pt x="764" y="498"/>
                </a:lnTo>
                <a:lnTo>
                  <a:pt x="735" y="507"/>
                </a:lnTo>
                <a:lnTo>
                  <a:pt x="706" y="517"/>
                </a:lnTo>
                <a:lnTo>
                  <a:pt x="677" y="517"/>
                </a:lnTo>
                <a:lnTo>
                  <a:pt x="648" y="527"/>
                </a:lnTo>
                <a:lnTo>
                  <a:pt x="619" y="527"/>
                </a:lnTo>
                <a:lnTo>
                  <a:pt x="590" y="537"/>
                </a:lnTo>
                <a:lnTo>
                  <a:pt x="561" y="546"/>
                </a:lnTo>
                <a:lnTo>
                  <a:pt x="532" y="556"/>
                </a:lnTo>
                <a:lnTo>
                  <a:pt x="503" y="566"/>
                </a:lnTo>
                <a:lnTo>
                  <a:pt x="474" y="585"/>
                </a:lnTo>
                <a:lnTo>
                  <a:pt x="445" y="604"/>
                </a:lnTo>
                <a:lnTo>
                  <a:pt x="416" y="624"/>
                </a:lnTo>
                <a:lnTo>
                  <a:pt x="387" y="643"/>
                </a:lnTo>
                <a:lnTo>
                  <a:pt x="377" y="672"/>
                </a:lnTo>
                <a:lnTo>
                  <a:pt x="348" y="701"/>
                </a:lnTo>
                <a:lnTo>
                  <a:pt x="329" y="730"/>
                </a:lnTo>
                <a:lnTo>
                  <a:pt x="309" y="759"/>
                </a:lnTo>
                <a:lnTo>
                  <a:pt x="290" y="788"/>
                </a:lnTo>
                <a:lnTo>
                  <a:pt x="271" y="817"/>
                </a:lnTo>
                <a:lnTo>
                  <a:pt x="241" y="837"/>
                </a:lnTo>
                <a:lnTo>
                  <a:pt x="222" y="866"/>
                </a:lnTo>
                <a:lnTo>
                  <a:pt x="193" y="885"/>
                </a:lnTo>
                <a:lnTo>
                  <a:pt x="164" y="914"/>
                </a:lnTo>
                <a:lnTo>
                  <a:pt x="135" y="933"/>
                </a:lnTo>
                <a:lnTo>
                  <a:pt x="125" y="962"/>
                </a:lnTo>
                <a:lnTo>
                  <a:pt x="116" y="991"/>
                </a:lnTo>
                <a:lnTo>
                  <a:pt x="87" y="1011"/>
                </a:lnTo>
                <a:lnTo>
                  <a:pt x="77" y="1040"/>
                </a:lnTo>
                <a:lnTo>
                  <a:pt x="67" y="1069"/>
                </a:lnTo>
                <a:lnTo>
                  <a:pt x="48" y="1098"/>
                </a:lnTo>
                <a:lnTo>
                  <a:pt x="38" y="1127"/>
                </a:lnTo>
                <a:lnTo>
                  <a:pt x="19" y="1156"/>
                </a:lnTo>
                <a:lnTo>
                  <a:pt x="9" y="1185"/>
                </a:lnTo>
                <a:lnTo>
                  <a:pt x="0" y="121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8" name="Group 1029"/>
          <p:cNvGrpSpPr>
            <a:grpSpLocks/>
          </p:cNvGrpSpPr>
          <p:nvPr/>
        </p:nvGrpSpPr>
        <p:grpSpPr bwMode="auto">
          <a:xfrm>
            <a:off x="5715008" y="2143116"/>
            <a:ext cx="252606" cy="265397"/>
            <a:chOff x="3748" y="868"/>
            <a:chExt cx="184" cy="184"/>
          </a:xfrm>
        </p:grpSpPr>
        <p:grpSp>
          <p:nvGrpSpPr>
            <p:cNvPr id="9" name="Group 1030"/>
            <p:cNvGrpSpPr>
              <a:grpSpLocks/>
            </p:cNvGrpSpPr>
            <p:nvPr/>
          </p:nvGrpSpPr>
          <p:grpSpPr bwMode="auto">
            <a:xfrm>
              <a:off x="3748" y="868"/>
              <a:ext cx="184" cy="184"/>
              <a:chOff x="3748" y="868"/>
              <a:chExt cx="184" cy="184"/>
            </a:xfrm>
          </p:grpSpPr>
          <p:sp>
            <p:nvSpPr>
              <p:cNvPr id="11" name="Rectangle 1031"/>
              <p:cNvSpPr>
                <a:spLocks noChangeArrowheads="1"/>
              </p:cNvSpPr>
              <p:nvPr/>
            </p:nvSpPr>
            <p:spPr bwMode="auto">
              <a:xfrm>
                <a:off x="3796" y="964"/>
                <a:ext cx="88" cy="8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AutoShape 1032"/>
              <p:cNvSpPr>
                <a:spLocks noChangeArrowheads="1"/>
              </p:cNvSpPr>
              <p:nvPr/>
            </p:nvSpPr>
            <p:spPr bwMode="auto">
              <a:xfrm>
                <a:off x="3748" y="868"/>
                <a:ext cx="184" cy="88"/>
              </a:xfrm>
              <a:prstGeom prst="triangle">
                <a:avLst>
                  <a:gd name="adj" fmla="val 49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" name="Rectangle 1033"/>
            <p:cNvSpPr>
              <a:spLocks noChangeArrowheads="1"/>
            </p:cNvSpPr>
            <p:nvPr/>
          </p:nvSpPr>
          <p:spPr bwMode="auto">
            <a:xfrm>
              <a:off x="3796" y="1012"/>
              <a:ext cx="40" cy="4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Group 1034"/>
          <p:cNvGrpSpPr>
            <a:grpSpLocks/>
          </p:cNvGrpSpPr>
          <p:nvPr/>
        </p:nvGrpSpPr>
        <p:grpSpPr bwMode="auto">
          <a:xfrm>
            <a:off x="4806950" y="1724052"/>
            <a:ext cx="252606" cy="265397"/>
            <a:chOff x="3028" y="436"/>
            <a:chExt cx="184" cy="184"/>
          </a:xfrm>
        </p:grpSpPr>
        <p:grpSp>
          <p:nvGrpSpPr>
            <p:cNvPr id="14" name="Group 1035"/>
            <p:cNvGrpSpPr>
              <a:grpSpLocks/>
            </p:cNvGrpSpPr>
            <p:nvPr/>
          </p:nvGrpSpPr>
          <p:grpSpPr bwMode="auto">
            <a:xfrm>
              <a:off x="3028" y="436"/>
              <a:ext cx="184" cy="184"/>
              <a:chOff x="3028" y="436"/>
              <a:chExt cx="184" cy="184"/>
            </a:xfrm>
          </p:grpSpPr>
          <p:sp>
            <p:nvSpPr>
              <p:cNvPr id="16" name="Rectangle 1036"/>
              <p:cNvSpPr>
                <a:spLocks noChangeArrowheads="1"/>
              </p:cNvSpPr>
              <p:nvPr/>
            </p:nvSpPr>
            <p:spPr bwMode="auto">
              <a:xfrm>
                <a:off x="3076" y="532"/>
                <a:ext cx="88" cy="8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" name="AutoShape 1037"/>
              <p:cNvSpPr>
                <a:spLocks noChangeArrowheads="1"/>
              </p:cNvSpPr>
              <p:nvPr/>
            </p:nvSpPr>
            <p:spPr bwMode="auto">
              <a:xfrm>
                <a:off x="3028" y="436"/>
                <a:ext cx="184" cy="88"/>
              </a:xfrm>
              <a:prstGeom prst="triangle">
                <a:avLst>
                  <a:gd name="adj" fmla="val 49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5" name="Rectangle 1038"/>
            <p:cNvSpPr>
              <a:spLocks noChangeArrowheads="1"/>
            </p:cNvSpPr>
            <p:nvPr/>
          </p:nvSpPr>
          <p:spPr bwMode="auto">
            <a:xfrm>
              <a:off x="3076" y="580"/>
              <a:ext cx="40" cy="4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039"/>
          <p:cNvGrpSpPr>
            <a:grpSpLocks/>
          </p:cNvGrpSpPr>
          <p:nvPr/>
        </p:nvGrpSpPr>
        <p:grpSpPr bwMode="auto">
          <a:xfrm>
            <a:off x="4478645" y="1857364"/>
            <a:ext cx="186709" cy="334631"/>
            <a:chOff x="4132" y="292"/>
            <a:chExt cx="136" cy="232"/>
          </a:xfrm>
        </p:grpSpPr>
        <p:sp>
          <p:nvSpPr>
            <p:cNvPr id="19" name="AutoShape 1040"/>
            <p:cNvSpPr>
              <a:spLocks noChangeArrowheads="1"/>
            </p:cNvSpPr>
            <p:nvPr/>
          </p:nvSpPr>
          <p:spPr bwMode="auto">
            <a:xfrm>
              <a:off x="4132" y="292"/>
              <a:ext cx="136" cy="88"/>
            </a:xfrm>
            <a:prstGeom prst="star16">
              <a:avLst>
                <a:gd name="adj" fmla="val 375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1041"/>
            <p:cNvSpPr>
              <a:spLocks noChangeArrowheads="1"/>
            </p:cNvSpPr>
            <p:nvPr/>
          </p:nvSpPr>
          <p:spPr bwMode="auto">
            <a:xfrm>
              <a:off x="4180" y="388"/>
              <a:ext cx="40" cy="1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1" name="Group 1042"/>
          <p:cNvGrpSpPr>
            <a:grpSpLocks/>
          </p:cNvGrpSpPr>
          <p:nvPr/>
        </p:nvGrpSpPr>
        <p:grpSpPr bwMode="auto">
          <a:xfrm>
            <a:off x="6000760" y="1571612"/>
            <a:ext cx="186709" cy="334631"/>
            <a:chOff x="4228" y="388"/>
            <a:chExt cx="136" cy="232"/>
          </a:xfrm>
        </p:grpSpPr>
        <p:sp>
          <p:nvSpPr>
            <p:cNvPr id="22" name="AutoShape 1043"/>
            <p:cNvSpPr>
              <a:spLocks noChangeArrowheads="1"/>
            </p:cNvSpPr>
            <p:nvPr/>
          </p:nvSpPr>
          <p:spPr bwMode="auto">
            <a:xfrm>
              <a:off x="4228" y="388"/>
              <a:ext cx="136" cy="88"/>
            </a:xfrm>
            <a:prstGeom prst="star16">
              <a:avLst>
                <a:gd name="adj" fmla="val 375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Rectangle 1044"/>
            <p:cNvSpPr>
              <a:spLocks noChangeArrowheads="1"/>
            </p:cNvSpPr>
            <p:nvPr/>
          </p:nvSpPr>
          <p:spPr bwMode="auto">
            <a:xfrm>
              <a:off x="4276" y="484"/>
              <a:ext cx="40" cy="1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4" name="Group 1045"/>
          <p:cNvGrpSpPr>
            <a:grpSpLocks/>
          </p:cNvGrpSpPr>
          <p:nvPr/>
        </p:nvGrpSpPr>
        <p:grpSpPr bwMode="auto">
          <a:xfrm>
            <a:off x="5264150" y="2333652"/>
            <a:ext cx="186709" cy="334631"/>
            <a:chOff x="3316" y="820"/>
            <a:chExt cx="136" cy="232"/>
          </a:xfrm>
        </p:grpSpPr>
        <p:sp>
          <p:nvSpPr>
            <p:cNvPr id="25" name="AutoShape 1046"/>
            <p:cNvSpPr>
              <a:spLocks noChangeArrowheads="1"/>
            </p:cNvSpPr>
            <p:nvPr/>
          </p:nvSpPr>
          <p:spPr bwMode="auto">
            <a:xfrm>
              <a:off x="3316" y="820"/>
              <a:ext cx="136" cy="88"/>
            </a:xfrm>
            <a:prstGeom prst="star16">
              <a:avLst>
                <a:gd name="adj" fmla="val 375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Rectangle 1047"/>
            <p:cNvSpPr>
              <a:spLocks noChangeArrowheads="1"/>
            </p:cNvSpPr>
            <p:nvPr/>
          </p:nvSpPr>
          <p:spPr bwMode="auto">
            <a:xfrm>
              <a:off x="3364" y="916"/>
              <a:ext cx="40" cy="1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" name="Group 1048"/>
          <p:cNvGrpSpPr>
            <a:grpSpLocks/>
          </p:cNvGrpSpPr>
          <p:nvPr/>
        </p:nvGrpSpPr>
        <p:grpSpPr bwMode="auto">
          <a:xfrm>
            <a:off x="5416550" y="2486052"/>
            <a:ext cx="186709" cy="334631"/>
            <a:chOff x="3412" y="916"/>
            <a:chExt cx="136" cy="232"/>
          </a:xfrm>
        </p:grpSpPr>
        <p:sp>
          <p:nvSpPr>
            <p:cNvPr id="28" name="AutoShape 1049"/>
            <p:cNvSpPr>
              <a:spLocks noChangeArrowheads="1"/>
            </p:cNvSpPr>
            <p:nvPr/>
          </p:nvSpPr>
          <p:spPr bwMode="auto">
            <a:xfrm>
              <a:off x="3412" y="916"/>
              <a:ext cx="136" cy="88"/>
            </a:xfrm>
            <a:prstGeom prst="star16">
              <a:avLst>
                <a:gd name="adj" fmla="val 375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Rectangle 1050"/>
            <p:cNvSpPr>
              <a:spLocks noChangeArrowheads="1"/>
            </p:cNvSpPr>
            <p:nvPr/>
          </p:nvSpPr>
          <p:spPr bwMode="auto">
            <a:xfrm>
              <a:off x="3460" y="1012"/>
              <a:ext cx="40" cy="1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0" name="Group 1051"/>
          <p:cNvGrpSpPr>
            <a:grpSpLocks/>
          </p:cNvGrpSpPr>
          <p:nvPr/>
        </p:nvGrpSpPr>
        <p:grpSpPr bwMode="auto">
          <a:xfrm>
            <a:off x="5111750" y="2409852"/>
            <a:ext cx="186709" cy="334631"/>
            <a:chOff x="3220" y="868"/>
            <a:chExt cx="136" cy="232"/>
          </a:xfrm>
        </p:grpSpPr>
        <p:sp>
          <p:nvSpPr>
            <p:cNvPr id="31" name="AutoShape 1052"/>
            <p:cNvSpPr>
              <a:spLocks noChangeArrowheads="1"/>
            </p:cNvSpPr>
            <p:nvPr/>
          </p:nvSpPr>
          <p:spPr bwMode="auto">
            <a:xfrm>
              <a:off x="3220" y="868"/>
              <a:ext cx="136" cy="88"/>
            </a:xfrm>
            <a:prstGeom prst="star16">
              <a:avLst>
                <a:gd name="adj" fmla="val 375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Rectangle 1053"/>
            <p:cNvSpPr>
              <a:spLocks noChangeArrowheads="1"/>
            </p:cNvSpPr>
            <p:nvPr/>
          </p:nvSpPr>
          <p:spPr bwMode="auto">
            <a:xfrm>
              <a:off x="3268" y="964"/>
              <a:ext cx="40" cy="1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" name="Group 1054"/>
          <p:cNvGrpSpPr>
            <a:grpSpLocks/>
          </p:cNvGrpSpPr>
          <p:nvPr/>
        </p:nvGrpSpPr>
        <p:grpSpPr bwMode="auto">
          <a:xfrm>
            <a:off x="5035550" y="3840162"/>
            <a:ext cx="2822598" cy="2763591"/>
            <a:chOff x="3172" y="2016"/>
            <a:chExt cx="2056" cy="1916"/>
          </a:xfrm>
        </p:grpSpPr>
        <p:sp>
          <p:nvSpPr>
            <p:cNvPr id="34" name="Rectangle 1055"/>
            <p:cNvSpPr>
              <a:spLocks noChangeArrowheads="1"/>
            </p:cNvSpPr>
            <p:nvPr/>
          </p:nvSpPr>
          <p:spPr bwMode="auto">
            <a:xfrm>
              <a:off x="3172" y="2020"/>
              <a:ext cx="2056" cy="19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Freeform 1056"/>
            <p:cNvSpPr>
              <a:spLocks/>
            </p:cNvSpPr>
            <p:nvPr/>
          </p:nvSpPr>
          <p:spPr bwMode="auto">
            <a:xfrm>
              <a:off x="3355" y="2016"/>
              <a:ext cx="1494" cy="1845"/>
            </a:xfrm>
            <a:custGeom>
              <a:avLst/>
              <a:gdLst/>
              <a:ahLst/>
              <a:cxnLst>
                <a:cxn ang="0">
                  <a:pos x="1488" y="0"/>
                </a:cxn>
                <a:cxn ang="0">
                  <a:pos x="1476" y="53"/>
                </a:cxn>
                <a:cxn ang="0">
                  <a:pos x="1454" y="101"/>
                </a:cxn>
                <a:cxn ang="0">
                  <a:pos x="1442" y="148"/>
                </a:cxn>
                <a:cxn ang="0">
                  <a:pos x="1430" y="195"/>
                </a:cxn>
                <a:cxn ang="0">
                  <a:pos x="1408" y="242"/>
                </a:cxn>
                <a:cxn ang="0">
                  <a:pos x="1396" y="289"/>
                </a:cxn>
                <a:cxn ang="0">
                  <a:pos x="1385" y="336"/>
                </a:cxn>
                <a:cxn ang="0">
                  <a:pos x="1350" y="368"/>
                </a:cxn>
                <a:cxn ang="0">
                  <a:pos x="1315" y="415"/>
                </a:cxn>
                <a:cxn ang="0">
                  <a:pos x="1281" y="462"/>
                </a:cxn>
                <a:cxn ang="0">
                  <a:pos x="1247" y="493"/>
                </a:cxn>
                <a:cxn ang="0">
                  <a:pos x="1224" y="540"/>
                </a:cxn>
                <a:cxn ang="0">
                  <a:pos x="1202" y="587"/>
                </a:cxn>
                <a:cxn ang="0">
                  <a:pos x="1167" y="619"/>
                </a:cxn>
                <a:cxn ang="0">
                  <a:pos x="1144" y="666"/>
                </a:cxn>
                <a:cxn ang="0">
                  <a:pos x="1109" y="697"/>
                </a:cxn>
                <a:cxn ang="0">
                  <a:pos x="1075" y="713"/>
                </a:cxn>
                <a:cxn ang="0">
                  <a:pos x="1041" y="744"/>
                </a:cxn>
                <a:cxn ang="0">
                  <a:pos x="1007" y="775"/>
                </a:cxn>
                <a:cxn ang="0">
                  <a:pos x="972" y="791"/>
                </a:cxn>
                <a:cxn ang="0">
                  <a:pos x="938" y="791"/>
                </a:cxn>
                <a:cxn ang="0">
                  <a:pos x="904" y="807"/>
                </a:cxn>
                <a:cxn ang="0">
                  <a:pos x="869" y="822"/>
                </a:cxn>
                <a:cxn ang="0">
                  <a:pos x="835" y="838"/>
                </a:cxn>
                <a:cxn ang="0">
                  <a:pos x="801" y="838"/>
                </a:cxn>
                <a:cxn ang="0">
                  <a:pos x="766" y="854"/>
                </a:cxn>
                <a:cxn ang="0">
                  <a:pos x="732" y="854"/>
                </a:cxn>
                <a:cxn ang="0">
                  <a:pos x="698" y="871"/>
                </a:cxn>
                <a:cxn ang="0">
                  <a:pos x="664" y="885"/>
                </a:cxn>
                <a:cxn ang="0">
                  <a:pos x="629" y="901"/>
                </a:cxn>
                <a:cxn ang="0">
                  <a:pos x="595" y="918"/>
                </a:cxn>
                <a:cxn ang="0">
                  <a:pos x="561" y="948"/>
                </a:cxn>
                <a:cxn ang="0">
                  <a:pos x="526" y="979"/>
                </a:cxn>
                <a:cxn ang="0">
                  <a:pos x="492" y="1012"/>
                </a:cxn>
                <a:cxn ang="0">
                  <a:pos x="458" y="1042"/>
                </a:cxn>
                <a:cxn ang="0">
                  <a:pos x="446" y="1089"/>
                </a:cxn>
                <a:cxn ang="0">
                  <a:pos x="412" y="1136"/>
                </a:cxn>
                <a:cxn ang="0">
                  <a:pos x="389" y="1183"/>
                </a:cxn>
                <a:cxn ang="0">
                  <a:pos x="365" y="1230"/>
                </a:cxn>
                <a:cxn ang="0">
                  <a:pos x="343" y="1277"/>
                </a:cxn>
                <a:cxn ang="0">
                  <a:pos x="321" y="1324"/>
                </a:cxn>
                <a:cxn ang="0">
                  <a:pos x="285" y="1357"/>
                </a:cxn>
                <a:cxn ang="0">
                  <a:pos x="263" y="1404"/>
                </a:cxn>
                <a:cxn ang="0">
                  <a:pos x="228" y="1435"/>
                </a:cxn>
                <a:cxn ang="0">
                  <a:pos x="194" y="1482"/>
                </a:cxn>
                <a:cxn ang="0">
                  <a:pos x="160" y="1512"/>
                </a:cxn>
                <a:cxn ang="0">
                  <a:pos x="148" y="1559"/>
                </a:cxn>
                <a:cxn ang="0">
                  <a:pos x="137" y="1606"/>
                </a:cxn>
                <a:cxn ang="0">
                  <a:pos x="103" y="1639"/>
                </a:cxn>
                <a:cxn ang="0">
                  <a:pos x="91" y="1686"/>
                </a:cxn>
                <a:cxn ang="0">
                  <a:pos x="79" y="1733"/>
                </a:cxn>
                <a:cxn ang="0">
                  <a:pos x="57" y="1780"/>
                </a:cxn>
                <a:cxn ang="0">
                  <a:pos x="45" y="1827"/>
                </a:cxn>
                <a:cxn ang="0">
                  <a:pos x="22" y="1874"/>
                </a:cxn>
                <a:cxn ang="0">
                  <a:pos x="11" y="1921"/>
                </a:cxn>
                <a:cxn ang="0">
                  <a:pos x="0" y="1968"/>
                </a:cxn>
              </a:cxnLst>
              <a:rect l="0" t="0" r="r" b="b"/>
              <a:pathLst>
                <a:path w="1489" h="1969">
                  <a:moveTo>
                    <a:pt x="1488" y="0"/>
                  </a:moveTo>
                  <a:lnTo>
                    <a:pt x="1476" y="53"/>
                  </a:lnTo>
                  <a:lnTo>
                    <a:pt x="1454" y="101"/>
                  </a:lnTo>
                  <a:lnTo>
                    <a:pt x="1442" y="148"/>
                  </a:lnTo>
                  <a:lnTo>
                    <a:pt x="1430" y="195"/>
                  </a:lnTo>
                  <a:lnTo>
                    <a:pt x="1408" y="242"/>
                  </a:lnTo>
                  <a:lnTo>
                    <a:pt x="1396" y="289"/>
                  </a:lnTo>
                  <a:lnTo>
                    <a:pt x="1385" y="336"/>
                  </a:lnTo>
                  <a:lnTo>
                    <a:pt x="1350" y="368"/>
                  </a:lnTo>
                  <a:lnTo>
                    <a:pt x="1315" y="415"/>
                  </a:lnTo>
                  <a:lnTo>
                    <a:pt x="1281" y="462"/>
                  </a:lnTo>
                  <a:lnTo>
                    <a:pt x="1247" y="493"/>
                  </a:lnTo>
                  <a:lnTo>
                    <a:pt x="1224" y="540"/>
                  </a:lnTo>
                  <a:lnTo>
                    <a:pt x="1202" y="587"/>
                  </a:lnTo>
                  <a:lnTo>
                    <a:pt x="1167" y="619"/>
                  </a:lnTo>
                  <a:lnTo>
                    <a:pt x="1144" y="666"/>
                  </a:lnTo>
                  <a:lnTo>
                    <a:pt x="1109" y="697"/>
                  </a:lnTo>
                  <a:lnTo>
                    <a:pt x="1075" y="713"/>
                  </a:lnTo>
                  <a:lnTo>
                    <a:pt x="1041" y="744"/>
                  </a:lnTo>
                  <a:lnTo>
                    <a:pt x="1007" y="775"/>
                  </a:lnTo>
                  <a:lnTo>
                    <a:pt x="972" y="791"/>
                  </a:lnTo>
                  <a:lnTo>
                    <a:pt x="938" y="791"/>
                  </a:lnTo>
                  <a:lnTo>
                    <a:pt x="904" y="807"/>
                  </a:lnTo>
                  <a:lnTo>
                    <a:pt x="869" y="822"/>
                  </a:lnTo>
                  <a:lnTo>
                    <a:pt x="835" y="838"/>
                  </a:lnTo>
                  <a:lnTo>
                    <a:pt x="801" y="838"/>
                  </a:lnTo>
                  <a:lnTo>
                    <a:pt x="766" y="854"/>
                  </a:lnTo>
                  <a:lnTo>
                    <a:pt x="732" y="854"/>
                  </a:lnTo>
                  <a:lnTo>
                    <a:pt x="698" y="871"/>
                  </a:lnTo>
                  <a:lnTo>
                    <a:pt x="664" y="885"/>
                  </a:lnTo>
                  <a:lnTo>
                    <a:pt x="629" y="901"/>
                  </a:lnTo>
                  <a:lnTo>
                    <a:pt x="595" y="918"/>
                  </a:lnTo>
                  <a:lnTo>
                    <a:pt x="561" y="948"/>
                  </a:lnTo>
                  <a:lnTo>
                    <a:pt x="526" y="979"/>
                  </a:lnTo>
                  <a:lnTo>
                    <a:pt x="492" y="1012"/>
                  </a:lnTo>
                  <a:lnTo>
                    <a:pt x="458" y="1042"/>
                  </a:lnTo>
                  <a:lnTo>
                    <a:pt x="446" y="1089"/>
                  </a:lnTo>
                  <a:lnTo>
                    <a:pt x="412" y="1136"/>
                  </a:lnTo>
                  <a:lnTo>
                    <a:pt x="389" y="1183"/>
                  </a:lnTo>
                  <a:lnTo>
                    <a:pt x="365" y="1230"/>
                  </a:lnTo>
                  <a:lnTo>
                    <a:pt x="343" y="1277"/>
                  </a:lnTo>
                  <a:lnTo>
                    <a:pt x="321" y="1324"/>
                  </a:lnTo>
                  <a:lnTo>
                    <a:pt x="285" y="1357"/>
                  </a:lnTo>
                  <a:lnTo>
                    <a:pt x="263" y="1404"/>
                  </a:lnTo>
                  <a:lnTo>
                    <a:pt x="228" y="1435"/>
                  </a:lnTo>
                  <a:lnTo>
                    <a:pt x="194" y="1482"/>
                  </a:lnTo>
                  <a:lnTo>
                    <a:pt x="160" y="1512"/>
                  </a:lnTo>
                  <a:lnTo>
                    <a:pt x="148" y="1559"/>
                  </a:lnTo>
                  <a:lnTo>
                    <a:pt x="137" y="1606"/>
                  </a:lnTo>
                  <a:lnTo>
                    <a:pt x="103" y="1639"/>
                  </a:lnTo>
                  <a:lnTo>
                    <a:pt x="91" y="1686"/>
                  </a:lnTo>
                  <a:lnTo>
                    <a:pt x="79" y="1733"/>
                  </a:lnTo>
                  <a:lnTo>
                    <a:pt x="57" y="1780"/>
                  </a:lnTo>
                  <a:lnTo>
                    <a:pt x="45" y="1827"/>
                  </a:lnTo>
                  <a:lnTo>
                    <a:pt x="22" y="1874"/>
                  </a:lnTo>
                  <a:lnTo>
                    <a:pt x="11" y="1921"/>
                  </a:lnTo>
                  <a:lnTo>
                    <a:pt x="0" y="196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Rectangle 1057"/>
            <p:cNvSpPr>
              <a:spLocks noChangeArrowheads="1"/>
            </p:cNvSpPr>
            <p:nvPr/>
          </p:nvSpPr>
          <p:spPr bwMode="auto">
            <a:xfrm>
              <a:off x="4708" y="3172"/>
              <a:ext cx="88" cy="8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Rectangle 1058"/>
            <p:cNvSpPr>
              <a:spLocks noChangeArrowheads="1"/>
            </p:cNvSpPr>
            <p:nvPr/>
          </p:nvSpPr>
          <p:spPr bwMode="auto">
            <a:xfrm>
              <a:off x="3508" y="2356"/>
              <a:ext cx="88" cy="8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Freeform 1059"/>
            <p:cNvSpPr>
              <a:spLocks/>
            </p:cNvSpPr>
            <p:nvPr/>
          </p:nvSpPr>
          <p:spPr bwMode="auto">
            <a:xfrm>
              <a:off x="4925" y="2112"/>
              <a:ext cx="204" cy="25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29"/>
                </a:cxn>
                <a:cxn ang="0">
                  <a:pos x="9" y="58"/>
                </a:cxn>
                <a:cxn ang="0">
                  <a:pos x="29" y="87"/>
                </a:cxn>
                <a:cxn ang="0">
                  <a:pos x="38" y="116"/>
                </a:cxn>
                <a:cxn ang="0">
                  <a:pos x="58" y="145"/>
                </a:cxn>
                <a:cxn ang="0">
                  <a:pos x="77" y="174"/>
                </a:cxn>
                <a:cxn ang="0">
                  <a:pos x="106" y="203"/>
                </a:cxn>
                <a:cxn ang="0">
                  <a:pos x="125" y="232"/>
                </a:cxn>
                <a:cxn ang="0">
                  <a:pos x="154" y="242"/>
                </a:cxn>
                <a:cxn ang="0">
                  <a:pos x="184" y="251"/>
                </a:cxn>
                <a:cxn ang="0">
                  <a:pos x="193" y="222"/>
                </a:cxn>
                <a:cxn ang="0">
                  <a:pos x="193" y="193"/>
                </a:cxn>
                <a:cxn ang="0">
                  <a:pos x="203" y="164"/>
                </a:cxn>
                <a:cxn ang="0">
                  <a:pos x="203" y="135"/>
                </a:cxn>
                <a:cxn ang="0">
                  <a:pos x="203" y="106"/>
                </a:cxn>
                <a:cxn ang="0">
                  <a:pos x="184" y="77"/>
                </a:cxn>
                <a:cxn ang="0">
                  <a:pos x="154" y="58"/>
                </a:cxn>
                <a:cxn ang="0">
                  <a:pos x="145" y="29"/>
                </a:cxn>
                <a:cxn ang="0">
                  <a:pos x="116" y="19"/>
                </a:cxn>
                <a:cxn ang="0">
                  <a:pos x="87" y="9"/>
                </a:cxn>
                <a:cxn ang="0">
                  <a:pos x="58" y="9"/>
                </a:cxn>
                <a:cxn ang="0">
                  <a:pos x="29" y="0"/>
                </a:cxn>
                <a:cxn ang="0">
                  <a:pos x="19" y="0"/>
                </a:cxn>
              </a:cxnLst>
              <a:rect l="0" t="0" r="r" b="b"/>
              <a:pathLst>
                <a:path w="204" h="252">
                  <a:moveTo>
                    <a:pt x="19" y="0"/>
                  </a:moveTo>
                  <a:lnTo>
                    <a:pt x="0" y="29"/>
                  </a:lnTo>
                  <a:lnTo>
                    <a:pt x="9" y="58"/>
                  </a:lnTo>
                  <a:lnTo>
                    <a:pt x="29" y="87"/>
                  </a:lnTo>
                  <a:lnTo>
                    <a:pt x="38" y="116"/>
                  </a:lnTo>
                  <a:lnTo>
                    <a:pt x="58" y="145"/>
                  </a:lnTo>
                  <a:lnTo>
                    <a:pt x="77" y="174"/>
                  </a:lnTo>
                  <a:lnTo>
                    <a:pt x="106" y="203"/>
                  </a:lnTo>
                  <a:lnTo>
                    <a:pt x="125" y="232"/>
                  </a:lnTo>
                  <a:lnTo>
                    <a:pt x="154" y="242"/>
                  </a:lnTo>
                  <a:lnTo>
                    <a:pt x="184" y="251"/>
                  </a:lnTo>
                  <a:lnTo>
                    <a:pt x="193" y="222"/>
                  </a:lnTo>
                  <a:lnTo>
                    <a:pt x="193" y="193"/>
                  </a:lnTo>
                  <a:lnTo>
                    <a:pt x="203" y="164"/>
                  </a:lnTo>
                  <a:lnTo>
                    <a:pt x="203" y="135"/>
                  </a:lnTo>
                  <a:lnTo>
                    <a:pt x="203" y="106"/>
                  </a:lnTo>
                  <a:lnTo>
                    <a:pt x="184" y="77"/>
                  </a:lnTo>
                  <a:lnTo>
                    <a:pt x="154" y="58"/>
                  </a:lnTo>
                  <a:lnTo>
                    <a:pt x="145" y="29"/>
                  </a:lnTo>
                  <a:lnTo>
                    <a:pt x="116" y="19"/>
                  </a:lnTo>
                  <a:lnTo>
                    <a:pt x="87" y="9"/>
                  </a:lnTo>
                  <a:lnTo>
                    <a:pt x="58" y="9"/>
                  </a:lnTo>
                  <a:lnTo>
                    <a:pt x="29" y="0"/>
                  </a:lnTo>
                  <a:lnTo>
                    <a:pt x="19" y="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060"/>
            <p:cNvSpPr>
              <a:spLocks/>
            </p:cNvSpPr>
            <p:nvPr/>
          </p:nvSpPr>
          <p:spPr bwMode="auto">
            <a:xfrm>
              <a:off x="3947" y="3021"/>
              <a:ext cx="408" cy="272"/>
            </a:xfrm>
            <a:custGeom>
              <a:avLst/>
              <a:gdLst/>
              <a:ahLst/>
              <a:cxnLst>
                <a:cxn ang="0">
                  <a:pos x="181" y="3"/>
                </a:cxn>
                <a:cxn ang="0">
                  <a:pos x="145" y="20"/>
                </a:cxn>
                <a:cxn ang="0">
                  <a:pos x="116" y="20"/>
                </a:cxn>
                <a:cxn ang="0">
                  <a:pos x="87" y="29"/>
                </a:cxn>
                <a:cxn ang="0">
                  <a:pos x="58" y="49"/>
                </a:cxn>
                <a:cxn ang="0">
                  <a:pos x="39" y="78"/>
                </a:cxn>
                <a:cxn ang="0">
                  <a:pos x="29" y="107"/>
                </a:cxn>
                <a:cxn ang="0">
                  <a:pos x="20" y="136"/>
                </a:cxn>
                <a:cxn ang="0">
                  <a:pos x="10" y="165"/>
                </a:cxn>
                <a:cxn ang="0">
                  <a:pos x="10" y="194"/>
                </a:cxn>
                <a:cxn ang="0">
                  <a:pos x="0" y="223"/>
                </a:cxn>
                <a:cxn ang="0">
                  <a:pos x="0" y="252"/>
                </a:cxn>
                <a:cxn ang="0">
                  <a:pos x="29" y="262"/>
                </a:cxn>
                <a:cxn ang="0">
                  <a:pos x="58" y="262"/>
                </a:cxn>
                <a:cxn ang="0">
                  <a:pos x="87" y="271"/>
                </a:cxn>
                <a:cxn ang="0">
                  <a:pos x="116" y="271"/>
                </a:cxn>
                <a:cxn ang="0">
                  <a:pos x="155" y="271"/>
                </a:cxn>
                <a:cxn ang="0">
                  <a:pos x="184" y="271"/>
                </a:cxn>
                <a:cxn ang="0">
                  <a:pos x="213" y="271"/>
                </a:cxn>
                <a:cxn ang="0">
                  <a:pos x="242" y="271"/>
                </a:cxn>
                <a:cxn ang="0">
                  <a:pos x="271" y="271"/>
                </a:cxn>
                <a:cxn ang="0">
                  <a:pos x="300" y="271"/>
                </a:cxn>
                <a:cxn ang="0">
                  <a:pos x="329" y="271"/>
                </a:cxn>
                <a:cxn ang="0">
                  <a:pos x="358" y="271"/>
                </a:cxn>
                <a:cxn ang="0">
                  <a:pos x="387" y="252"/>
                </a:cxn>
                <a:cxn ang="0">
                  <a:pos x="397" y="223"/>
                </a:cxn>
                <a:cxn ang="0">
                  <a:pos x="407" y="194"/>
                </a:cxn>
                <a:cxn ang="0">
                  <a:pos x="407" y="165"/>
                </a:cxn>
                <a:cxn ang="0">
                  <a:pos x="407" y="136"/>
                </a:cxn>
                <a:cxn ang="0">
                  <a:pos x="407" y="107"/>
                </a:cxn>
                <a:cxn ang="0">
                  <a:pos x="387" y="78"/>
                </a:cxn>
                <a:cxn ang="0">
                  <a:pos x="358" y="49"/>
                </a:cxn>
                <a:cxn ang="0">
                  <a:pos x="329" y="39"/>
                </a:cxn>
                <a:cxn ang="0">
                  <a:pos x="300" y="29"/>
                </a:cxn>
                <a:cxn ang="0">
                  <a:pos x="271" y="29"/>
                </a:cxn>
                <a:cxn ang="0">
                  <a:pos x="242" y="20"/>
                </a:cxn>
                <a:cxn ang="0">
                  <a:pos x="213" y="10"/>
                </a:cxn>
                <a:cxn ang="0">
                  <a:pos x="184" y="0"/>
                </a:cxn>
                <a:cxn ang="0">
                  <a:pos x="181" y="3"/>
                </a:cxn>
              </a:cxnLst>
              <a:rect l="0" t="0" r="r" b="b"/>
              <a:pathLst>
                <a:path w="408" h="272">
                  <a:moveTo>
                    <a:pt x="181" y="3"/>
                  </a:moveTo>
                  <a:lnTo>
                    <a:pt x="145" y="20"/>
                  </a:lnTo>
                  <a:lnTo>
                    <a:pt x="116" y="20"/>
                  </a:lnTo>
                  <a:lnTo>
                    <a:pt x="87" y="29"/>
                  </a:lnTo>
                  <a:lnTo>
                    <a:pt x="58" y="49"/>
                  </a:lnTo>
                  <a:lnTo>
                    <a:pt x="39" y="78"/>
                  </a:lnTo>
                  <a:lnTo>
                    <a:pt x="29" y="107"/>
                  </a:lnTo>
                  <a:lnTo>
                    <a:pt x="20" y="136"/>
                  </a:lnTo>
                  <a:lnTo>
                    <a:pt x="10" y="165"/>
                  </a:lnTo>
                  <a:lnTo>
                    <a:pt x="10" y="194"/>
                  </a:lnTo>
                  <a:lnTo>
                    <a:pt x="0" y="223"/>
                  </a:lnTo>
                  <a:lnTo>
                    <a:pt x="0" y="252"/>
                  </a:lnTo>
                  <a:lnTo>
                    <a:pt x="29" y="262"/>
                  </a:lnTo>
                  <a:lnTo>
                    <a:pt x="58" y="262"/>
                  </a:lnTo>
                  <a:lnTo>
                    <a:pt x="87" y="271"/>
                  </a:lnTo>
                  <a:lnTo>
                    <a:pt x="116" y="271"/>
                  </a:lnTo>
                  <a:lnTo>
                    <a:pt x="155" y="271"/>
                  </a:lnTo>
                  <a:lnTo>
                    <a:pt x="184" y="271"/>
                  </a:lnTo>
                  <a:lnTo>
                    <a:pt x="213" y="271"/>
                  </a:lnTo>
                  <a:lnTo>
                    <a:pt x="242" y="271"/>
                  </a:lnTo>
                  <a:lnTo>
                    <a:pt x="271" y="271"/>
                  </a:lnTo>
                  <a:lnTo>
                    <a:pt x="300" y="271"/>
                  </a:lnTo>
                  <a:lnTo>
                    <a:pt x="329" y="271"/>
                  </a:lnTo>
                  <a:lnTo>
                    <a:pt x="358" y="271"/>
                  </a:lnTo>
                  <a:lnTo>
                    <a:pt x="387" y="252"/>
                  </a:lnTo>
                  <a:lnTo>
                    <a:pt x="397" y="223"/>
                  </a:lnTo>
                  <a:lnTo>
                    <a:pt x="407" y="194"/>
                  </a:lnTo>
                  <a:lnTo>
                    <a:pt x="407" y="165"/>
                  </a:lnTo>
                  <a:lnTo>
                    <a:pt x="407" y="136"/>
                  </a:lnTo>
                  <a:lnTo>
                    <a:pt x="407" y="107"/>
                  </a:lnTo>
                  <a:lnTo>
                    <a:pt x="387" y="78"/>
                  </a:lnTo>
                  <a:lnTo>
                    <a:pt x="358" y="49"/>
                  </a:lnTo>
                  <a:lnTo>
                    <a:pt x="329" y="39"/>
                  </a:lnTo>
                  <a:lnTo>
                    <a:pt x="300" y="29"/>
                  </a:lnTo>
                  <a:lnTo>
                    <a:pt x="271" y="29"/>
                  </a:lnTo>
                  <a:lnTo>
                    <a:pt x="242" y="20"/>
                  </a:lnTo>
                  <a:lnTo>
                    <a:pt x="213" y="10"/>
                  </a:lnTo>
                  <a:lnTo>
                    <a:pt x="184" y="0"/>
                  </a:lnTo>
                  <a:lnTo>
                    <a:pt x="181" y="3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0" name="Object 3072"/>
          <p:cNvGraphicFramePr>
            <a:graphicFrameLocks/>
          </p:cNvGraphicFramePr>
          <p:nvPr/>
        </p:nvGraphicFramePr>
        <p:xfrm>
          <a:off x="589114" y="3402009"/>
          <a:ext cx="3105612" cy="304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3" imgW="2714400" imgH="1788840" progId="Excel.Sheet.8">
                  <p:embed/>
                </p:oleObj>
              </mc:Choice>
              <mc:Fallback>
                <p:oleObj name="Worksheet" r:id="rId3" imgW="2714400" imgH="1788840" progId="Excel.Shee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14" y="3402009"/>
                        <a:ext cx="3105612" cy="30462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1062"/>
          <p:cNvSpPr>
            <a:spLocks noChangeArrowheads="1"/>
          </p:cNvSpPr>
          <p:nvPr/>
        </p:nvSpPr>
        <p:spPr bwMode="auto">
          <a:xfrm>
            <a:off x="6994526" y="1930427"/>
            <a:ext cx="1792316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r>
              <a:rPr lang="ru-RU" dirty="0"/>
              <a:t>Реальный мир</a:t>
            </a:r>
            <a:endParaRPr lang="en-US" dirty="0"/>
          </a:p>
        </p:txBody>
      </p:sp>
      <p:sp>
        <p:nvSpPr>
          <p:cNvPr id="42" name="Rectangle 1063"/>
          <p:cNvSpPr>
            <a:spLocks noChangeArrowheads="1"/>
          </p:cNvSpPr>
          <p:nvPr/>
        </p:nvSpPr>
        <p:spPr bwMode="auto">
          <a:xfrm>
            <a:off x="5000628" y="3244018"/>
            <a:ext cx="2928958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r>
              <a:rPr lang="ru-RU" dirty="0"/>
              <a:t>Векторное представление</a:t>
            </a:r>
            <a:endParaRPr lang="en-US" dirty="0"/>
          </a:p>
        </p:txBody>
      </p:sp>
      <p:sp>
        <p:nvSpPr>
          <p:cNvPr id="43" name="Rectangle 1064"/>
          <p:cNvSpPr>
            <a:spLocks noChangeArrowheads="1"/>
          </p:cNvSpPr>
          <p:nvPr/>
        </p:nvSpPr>
        <p:spPr bwMode="auto">
          <a:xfrm>
            <a:off x="857224" y="2928934"/>
            <a:ext cx="2944516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pPr algn="ctr"/>
            <a:r>
              <a:rPr lang="ru-RU" dirty="0"/>
              <a:t>Растровое представление</a:t>
            </a:r>
            <a:endParaRPr lang="en-US" dirty="0"/>
          </a:p>
        </p:txBody>
      </p:sp>
      <p:sp>
        <p:nvSpPr>
          <p:cNvPr id="45" name="Rectangle 1066"/>
          <p:cNvSpPr>
            <a:spLocks noChangeArrowheads="1"/>
          </p:cNvSpPr>
          <p:nvPr/>
        </p:nvSpPr>
        <p:spPr bwMode="auto">
          <a:xfrm>
            <a:off x="7223125" y="4662486"/>
            <a:ext cx="564245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r>
              <a:rPr lang="en-US" i="1"/>
              <a:t>line</a:t>
            </a:r>
          </a:p>
        </p:txBody>
      </p:sp>
      <p:sp>
        <p:nvSpPr>
          <p:cNvPr id="46" name="Rectangle 1067"/>
          <p:cNvSpPr>
            <a:spLocks noChangeArrowheads="1"/>
          </p:cNvSpPr>
          <p:nvPr/>
        </p:nvSpPr>
        <p:spPr bwMode="auto">
          <a:xfrm>
            <a:off x="6156325" y="5805486"/>
            <a:ext cx="1028271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r>
              <a:rPr lang="en-US" i="1"/>
              <a:t>polygon</a:t>
            </a:r>
          </a:p>
        </p:txBody>
      </p:sp>
      <p:sp>
        <p:nvSpPr>
          <p:cNvPr id="47" name="Rectangle 1068"/>
          <p:cNvSpPr>
            <a:spLocks noChangeArrowheads="1"/>
          </p:cNvSpPr>
          <p:nvPr/>
        </p:nvSpPr>
        <p:spPr bwMode="auto">
          <a:xfrm>
            <a:off x="5775325" y="4205286"/>
            <a:ext cx="715260" cy="36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4" tIns="46033" rIns="92064" bIns="46033">
            <a:spAutoFit/>
          </a:bodyPr>
          <a:lstStyle/>
          <a:p>
            <a:r>
              <a:rPr lang="en-US" i="1"/>
              <a:t>point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Проекция, масштаб, точность и разрешение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Проекция</a:t>
            </a:r>
            <a:r>
              <a:rPr lang="ru-RU" dirty="0"/>
              <a:t> (</a:t>
            </a:r>
            <a:r>
              <a:rPr lang="en-US" b="1" dirty="0"/>
              <a:t>projection</a:t>
            </a:r>
            <a:r>
              <a:rPr lang="ru-RU" dirty="0"/>
              <a:t>) – метод, с помощью которого двумерные координаты карты будут отображаться на трехмерную поверхность земли</a:t>
            </a:r>
            <a:endParaRPr lang="en-US" dirty="0"/>
          </a:p>
          <a:p>
            <a:r>
              <a:rPr lang="ru-RU" i="1" dirty="0"/>
              <a:t>Масштаб</a:t>
            </a:r>
            <a:r>
              <a:rPr lang="ru-RU" dirty="0"/>
              <a:t> (</a:t>
            </a:r>
            <a:r>
              <a:rPr lang="en-US" b="1" dirty="0"/>
              <a:t>scale</a:t>
            </a:r>
            <a:r>
              <a:rPr lang="ru-RU" dirty="0"/>
              <a:t>) – параметр, который ставит в соответствие расстояние на карте расстоянию на земной поверхности</a:t>
            </a:r>
            <a:endParaRPr lang="en-US" dirty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Проекция, масштаб, точность и разрешение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Точность</a:t>
            </a:r>
            <a:r>
              <a:rPr lang="ru-RU" dirty="0"/>
              <a:t> (</a:t>
            </a:r>
            <a:r>
              <a:rPr lang="en-US" b="1" dirty="0"/>
              <a:t>accuracy</a:t>
            </a:r>
            <a:r>
              <a:rPr lang="ru-RU" dirty="0"/>
              <a:t>) – точность с которой информация из базы данных отражает реальный мир</a:t>
            </a:r>
          </a:p>
          <a:p>
            <a:pPr lvl="1"/>
            <a:r>
              <a:rPr lang="ru-RU" dirty="0"/>
              <a:t>Позиционирование</a:t>
            </a:r>
          </a:p>
          <a:p>
            <a:pPr lvl="1"/>
            <a:r>
              <a:rPr lang="ru-RU" dirty="0"/>
              <a:t>Согласованность</a:t>
            </a:r>
          </a:p>
          <a:p>
            <a:pPr lvl="1"/>
            <a:r>
              <a:rPr lang="ru-RU" dirty="0"/>
              <a:t>Полнота</a:t>
            </a:r>
            <a:endParaRPr lang="en-US" dirty="0"/>
          </a:p>
          <a:p>
            <a:r>
              <a:rPr lang="ru-RU" i="1" dirty="0"/>
              <a:t>Разрешение</a:t>
            </a:r>
            <a:r>
              <a:rPr lang="ru-RU" dirty="0"/>
              <a:t> (</a:t>
            </a:r>
            <a:r>
              <a:rPr lang="en-US" b="1" dirty="0"/>
              <a:t>resolution</a:t>
            </a:r>
            <a:r>
              <a:rPr lang="ru-RU" dirty="0"/>
              <a:t>) – размер наименьшего элемента, который может соответствовать растровым данным</a:t>
            </a:r>
          </a:p>
          <a:p>
            <a:pPr lvl="1"/>
            <a:r>
              <a:rPr lang="ru-RU" dirty="0"/>
              <a:t>Для растровых данных измеряется в пикселях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Термины растрового слоя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Площадная зона</a:t>
            </a:r>
            <a:r>
              <a:rPr lang="ru-RU" dirty="0"/>
              <a:t> – набор соседствующих местоположений одинакового свойства</a:t>
            </a:r>
          </a:p>
          <a:p>
            <a:r>
              <a:rPr lang="ru-RU" i="1" dirty="0"/>
              <a:t>Значение</a:t>
            </a:r>
            <a:r>
              <a:rPr lang="ru-RU" dirty="0"/>
              <a:t> – единица информации, хранящаяся в слое для каждого пикселя объекта</a:t>
            </a:r>
          </a:p>
          <a:p>
            <a:r>
              <a:rPr lang="ru-RU" i="1" dirty="0"/>
              <a:t>Местоположение</a:t>
            </a:r>
            <a:r>
              <a:rPr lang="ru-RU" dirty="0"/>
              <a:t> – наименьшая единица картографического пространства, для которого могут быть определены характеристики или свойства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Обозначения на векторных картах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667" y="2214554"/>
            <a:ext cx="889866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ГИС и цифровая картография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Карты со сложным содержимым (</a:t>
            </a:r>
            <a:r>
              <a:rPr lang="en-US" dirty="0"/>
              <a:t>Corel Draw, </a:t>
            </a:r>
            <a:r>
              <a:rPr lang="en-US" dirty="0" err="1"/>
              <a:t>InDesign</a:t>
            </a:r>
            <a:r>
              <a:rPr lang="en-US" dirty="0"/>
              <a:t>, Publisher</a:t>
            </a:r>
            <a:r>
              <a:rPr lang="ru-RU" dirty="0"/>
              <a:t>)</a:t>
            </a:r>
            <a:r>
              <a:rPr lang="en-US" dirty="0"/>
              <a:t> – </a:t>
            </a:r>
            <a:r>
              <a:rPr lang="ru-RU" dirty="0"/>
              <a:t>не ГИС</a:t>
            </a:r>
          </a:p>
          <a:p>
            <a:r>
              <a:rPr lang="ru-RU" dirty="0"/>
              <a:t>В ГИС – географическая привязка объектов и единое координатное пространство</a:t>
            </a:r>
          </a:p>
          <a:p>
            <a:r>
              <a:rPr lang="ru-RU" dirty="0"/>
              <a:t>В ГИС – аналитическая обработка (буферизация, объединение, вырезание, наложение)</a:t>
            </a:r>
          </a:p>
          <a:p>
            <a:r>
              <a:rPr lang="ru-RU" dirty="0"/>
              <a:t>В ГИС – возможность задавать вопросы (с помощью запросов)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Отличие цифровой карты от ГИС-карты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-1" y="1714488"/>
          <a:ext cx="9144000" cy="5227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2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Признак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Карта ГИС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Простая карта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Форма хранения и обработки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Набор файлов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Один</a:t>
                      </a:r>
                      <a:r>
                        <a:rPr lang="ru-RU" baseline="0" dirty="0"/>
                        <a:t> файл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Координаты объектов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Реальные пространственные или местные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Условные (в пределах изображения)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Графические</a:t>
                      </a:r>
                      <a:r>
                        <a:rPr lang="ru-RU" baseline="0" dirty="0"/>
                        <a:t> примитивы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точки, линии, полигоны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точки, линии, полигоны,</a:t>
                      </a:r>
                      <a:r>
                        <a:rPr lang="ru-RU" baseline="0" dirty="0"/>
                        <a:t> текст…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Подписи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атрибут граф. примитива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графический объект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Пространственные</a:t>
                      </a:r>
                      <a:r>
                        <a:rPr lang="ru-RU" baseline="0" dirty="0"/>
                        <a:t> запросы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Возможность соединения соседних изображений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Стандартная операция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Трудоемкая ручная операция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8293">
                <a:tc>
                  <a:txBody>
                    <a:bodyPr/>
                    <a:lstStyle/>
                    <a:p>
                      <a:r>
                        <a:rPr lang="ru-RU" dirty="0"/>
                        <a:t>Проекционные преобразования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Аппаратная платформа ГИС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Простые ГИС</a:t>
            </a:r>
          </a:p>
          <a:p>
            <a:pPr lvl="1"/>
            <a:r>
              <a:rPr lang="ru-RU" dirty="0"/>
              <a:t>Персональный компьютер, ОС </a:t>
            </a:r>
            <a:r>
              <a:rPr lang="en-US" dirty="0"/>
              <a:t>Windows, Linux</a:t>
            </a:r>
            <a:endParaRPr lang="ru-RU" dirty="0"/>
          </a:p>
          <a:p>
            <a:r>
              <a:rPr lang="ru-RU" dirty="0"/>
              <a:t>Профессиональные ГИС</a:t>
            </a:r>
            <a:endParaRPr lang="en-US" dirty="0"/>
          </a:p>
          <a:p>
            <a:pPr lvl="1"/>
            <a:r>
              <a:rPr lang="ru-RU" dirty="0"/>
              <a:t>Рабочая станция на </a:t>
            </a:r>
            <a:r>
              <a:rPr lang="en-US" dirty="0"/>
              <a:t>RISC-</a:t>
            </a:r>
            <a:r>
              <a:rPr lang="ru-RU" dirty="0"/>
              <a:t>процессорах, монитор</a:t>
            </a:r>
            <a:r>
              <a:rPr lang="en-US" dirty="0"/>
              <a:t>&gt;21’</a:t>
            </a:r>
            <a:r>
              <a:rPr lang="ru-RU" dirty="0"/>
              <a:t>, многозадачная ОС </a:t>
            </a:r>
            <a:r>
              <a:rPr lang="en-US" dirty="0"/>
              <a:t>Unix, Solaris, VMS</a:t>
            </a:r>
          </a:p>
          <a:p>
            <a:r>
              <a:rPr lang="ru-RU" dirty="0"/>
              <a:t>Зачем мощные машины</a:t>
            </a:r>
            <a:r>
              <a:rPr lang="en-US" dirty="0"/>
              <a:t>?</a:t>
            </a:r>
          </a:p>
          <a:p>
            <a:pPr lvl="1"/>
            <a:r>
              <a:rPr lang="ru-RU" dirty="0" err="1"/>
              <a:t>Векторизаторы</a:t>
            </a:r>
            <a:endParaRPr lang="ru-RU" dirty="0"/>
          </a:p>
          <a:p>
            <a:pPr lvl="1"/>
            <a:r>
              <a:rPr lang="ru-RU" dirty="0"/>
              <a:t>Высокая детализация карт</a:t>
            </a:r>
          </a:p>
          <a:p>
            <a:pPr lvl="1"/>
            <a:r>
              <a:rPr lang="ru-RU" dirty="0"/>
              <a:t>Значительные объемы данных (</a:t>
            </a:r>
            <a:r>
              <a:rPr lang="en-US" dirty="0"/>
              <a:t>&gt;</a:t>
            </a:r>
            <a:r>
              <a:rPr lang="ru-RU" dirty="0"/>
              <a:t>ТБ)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Устройства ввода</a:t>
            </a:r>
            <a:r>
              <a:rPr lang="en-US" dirty="0"/>
              <a:t>/</a:t>
            </a:r>
            <a:r>
              <a:rPr lang="ru-RU" dirty="0"/>
              <a:t>вывода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5178"/>
            <a:ext cx="9093826" cy="388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695825"/>
            <a:ext cx="33147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Устройства ввода</a:t>
            </a:r>
            <a:r>
              <a:rPr lang="en-US" dirty="0"/>
              <a:t>/</a:t>
            </a:r>
            <a:r>
              <a:rPr lang="ru-RU" dirty="0"/>
              <a:t>вывода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28868"/>
            <a:ext cx="49339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000240"/>
            <a:ext cx="25050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ГИС</a:t>
            </a:r>
            <a:br>
              <a:rPr lang="ru-RU" dirty="0"/>
            </a:br>
            <a:r>
              <a:rPr lang="ru-RU" sz="1800" dirty="0"/>
              <a:t>(по функциональности)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Профессиональные</a:t>
            </a:r>
            <a:r>
              <a:rPr lang="ru-RU" dirty="0"/>
              <a:t> </a:t>
            </a:r>
            <a:r>
              <a:rPr lang="en-US" dirty="0"/>
              <a:t>– </a:t>
            </a:r>
            <a:r>
              <a:rPr lang="ru-RU" dirty="0"/>
              <a:t>руководство крупными отраслями и территориями (</a:t>
            </a:r>
            <a:r>
              <a:rPr lang="en-US" dirty="0"/>
              <a:t>ESRI, Autodesk, </a:t>
            </a:r>
            <a:r>
              <a:rPr lang="en-US" dirty="0" err="1"/>
              <a:t>Simens</a:t>
            </a:r>
            <a:r>
              <a:rPr lang="ru-RU" dirty="0"/>
              <a:t>)</a:t>
            </a:r>
          </a:p>
          <a:p>
            <a:r>
              <a:rPr lang="ru-RU" i="1" dirty="0"/>
              <a:t>Настольные</a:t>
            </a:r>
            <a:r>
              <a:rPr lang="en-US" dirty="0"/>
              <a:t> – </a:t>
            </a:r>
            <a:r>
              <a:rPr lang="ru-RU" dirty="0"/>
              <a:t>прикладные научные задачи, оперативного управления и планирования (</a:t>
            </a:r>
            <a:r>
              <a:rPr lang="en-US" dirty="0"/>
              <a:t>MAP Info, </a:t>
            </a:r>
            <a:r>
              <a:rPr lang="en-US" dirty="0" err="1"/>
              <a:t>ArcView</a:t>
            </a:r>
            <a:r>
              <a:rPr lang="en-US" dirty="0"/>
              <a:t>, Atlas</a:t>
            </a:r>
            <a:r>
              <a:rPr lang="ru-RU" dirty="0"/>
              <a:t>)</a:t>
            </a:r>
          </a:p>
          <a:p>
            <a:r>
              <a:rPr lang="ru-RU" i="1" dirty="0" err="1"/>
              <a:t>Вьюверы</a:t>
            </a:r>
            <a:r>
              <a:rPr lang="ru-RU" dirty="0"/>
              <a:t>, электронные атласы</a:t>
            </a:r>
            <a:r>
              <a:rPr lang="en-US" dirty="0"/>
              <a:t> – </a:t>
            </a:r>
            <a:r>
              <a:rPr lang="ru-RU" dirty="0"/>
              <a:t>системы информационно-справочного использования. Нет возможности редактирования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ГИС</a:t>
            </a:r>
            <a:br>
              <a:rPr lang="ru-RU" dirty="0"/>
            </a:br>
            <a:r>
              <a:rPr lang="ru-RU" sz="1800" dirty="0"/>
              <a:t>(по типам представления графической информации)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ГИС на основе растровой модели</a:t>
            </a:r>
          </a:p>
          <a:p>
            <a:pPr lvl="1"/>
            <a:r>
              <a:rPr lang="ru-RU" dirty="0"/>
              <a:t>цифровое представление графических объектов – совокупность ячеек растра</a:t>
            </a:r>
          </a:p>
          <a:p>
            <a:r>
              <a:rPr lang="ru-RU" i="1" dirty="0"/>
              <a:t>ГИС на основе векторной модели</a:t>
            </a:r>
          </a:p>
          <a:p>
            <a:pPr lvl="1"/>
            <a:r>
              <a:rPr lang="ru-RU" dirty="0"/>
              <a:t>Объект как набор координатных чисел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Словарь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Accuracy</a:t>
            </a:r>
            <a:r>
              <a:rPr lang="ru-RU" dirty="0"/>
              <a:t> – точность</a:t>
            </a:r>
            <a:endParaRPr lang="en-US" dirty="0"/>
          </a:p>
          <a:p>
            <a:r>
              <a:rPr lang="en-US" u="sng" dirty="0"/>
              <a:t>GIS</a:t>
            </a:r>
            <a:r>
              <a:rPr lang="en-US" dirty="0"/>
              <a:t> –</a:t>
            </a:r>
            <a:r>
              <a:rPr lang="ru-RU" dirty="0"/>
              <a:t> </a:t>
            </a:r>
            <a:r>
              <a:rPr lang="en-US" dirty="0"/>
              <a:t>Geographic Information Systems</a:t>
            </a:r>
          </a:p>
          <a:p>
            <a:r>
              <a:rPr lang="en-US" u="sng" dirty="0"/>
              <a:t>Image</a:t>
            </a:r>
            <a:r>
              <a:rPr lang="en-US" dirty="0"/>
              <a:t> – </a:t>
            </a:r>
            <a:r>
              <a:rPr lang="ru-RU" dirty="0"/>
              <a:t>простое изображение</a:t>
            </a:r>
          </a:p>
          <a:p>
            <a:r>
              <a:rPr lang="en-US" u="sng" dirty="0"/>
              <a:t>Projection</a:t>
            </a:r>
            <a:r>
              <a:rPr lang="en-US" dirty="0"/>
              <a:t> </a:t>
            </a:r>
            <a:r>
              <a:rPr lang="ru-RU" dirty="0"/>
              <a:t>– проекция</a:t>
            </a:r>
            <a:endParaRPr lang="en-US" dirty="0"/>
          </a:p>
          <a:p>
            <a:r>
              <a:rPr lang="en-US" u="sng" dirty="0"/>
              <a:t>Raster</a:t>
            </a:r>
            <a:r>
              <a:rPr lang="en-US" dirty="0"/>
              <a:t> – </a:t>
            </a:r>
            <a:r>
              <a:rPr lang="ru-RU" dirty="0"/>
              <a:t>изображение с сеткой и атрибутами</a:t>
            </a:r>
          </a:p>
          <a:p>
            <a:r>
              <a:rPr lang="en-US" u="sng" dirty="0"/>
              <a:t>Resolution</a:t>
            </a:r>
            <a:r>
              <a:rPr lang="ru-RU" dirty="0"/>
              <a:t> – разрешение</a:t>
            </a:r>
            <a:endParaRPr lang="en-US" dirty="0"/>
          </a:p>
          <a:p>
            <a:r>
              <a:rPr lang="en-US" u="sng" dirty="0"/>
              <a:t>Scale</a:t>
            </a:r>
            <a:r>
              <a:rPr lang="ru-RU" dirty="0"/>
              <a:t> – масштаб</a:t>
            </a:r>
            <a:endParaRPr lang="en-US" dirty="0"/>
          </a:p>
          <a:p>
            <a:r>
              <a:rPr lang="en-US" u="sng" dirty="0" err="1"/>
              <a:t>Shapefile</a:t>
            </a:r>
            <a:r>
              <a:rPr lang="en-US" dirty="0"/>
              <a:t> – </a:t>
            </a:r>
            <a:r>
              <a:rPr lang="ru-RU" dirty="0"/>
              <a:t>файл, содержащий векторные данные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657</TotalTime>
  <Words>1795</Words>
  <Application>Microsoft Office PowerPoint</Application>
  <PresentationFormat>Экран (4:3)</PresentationFormat>
  <Paragraphs>333</Paragraphs>
  <Slides>47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5" baseType="lpstr">
      <vt:lpstr>Arial</vt:lpstr>
      <vt:lpstr>Calibri</vt:lpstr>
      <vt:lpstr>Corbel</vt:lpstr>
      <vt:lpstr>Wingdings</vt:lpstr>
      <vt:lpstr>Wingdings 2</vt:lpstr>
      <vt:lpstr>Wingdings 3</vt:lpstr>
      <vt:lpstr>Модульная</vt:lpstr>
      <vt:lpstr>Worksheet</vt:lpstr>
      <vt:lpstr>Лекция 1. Введение</vt:lpstr>
      <vt:lpstr>Литература</vt:lpstr>
      <vt:lpstr>Web-ресурсы</vt:lpstr>
      <vt:lpstr>Географические информационные технологии</vt:lpstr>
      <vt:lpstr>Четыре шага к ГИС</vt:lpstr>
      <vt:lpstr>Точки зрения</vt:lpstr>
      <vt:lpstr>Определение ГИС (географическая информационная система)</vt:lpstr>
      <vt:lpstr>Процесс создания ГИС</vt:lpstr>
      <vt:lpstr>Упрощенная структурная схема</vt:lpstr>
      <vt:lpstr>Состав ГИС</vt:lpstr>
      <vt:lpstr>Зачем нужны ГИС?</vt:lpstr>
      <vt:lpstr>Зачем изучать ГИС?</vt:lpstr>
      <vt:lpstr>Что особенного дают ГИС?</vt:lpstr>
      <vt:lpstr>Базовые понятия</vt:lpstr>
      <vt:lpstr>Пространственный объект</vt:lpstr>
      <vt:lpstr>Функциональные возможности ГИС</vt:lpstr>
      <vt:lpstr>Геоинформатика</vt:lpstr>
      <vt:lpstr>Что интересует нас?</vt:lpstr>
      <vt:lpstr>История ГИС</vt:lpstr>
      <vt:lpstr>История ГИС</vt:lpstr>
      <vt:lpstr>Задачи ГИС</vt:lpstr>
      <vt:lpstr>Области знаний ГИС-инженера</vt:lpstr>
      <vt:lpstr>ГИС-специализации</vt:lpstr>
      <vt:lpstr>Архитектура ГИС</vt:lpstr>
      <vt:lpstr>Базовые компоненты ГИС</vt:lpstr>
      <vt:lpstr>Модель данных ГИС</vt:lpstr>
      <vt:lpstr>Назначение модели данных</vt:lpstr>
      <vt:lpstr>Презентация PowerPoint</vt:lpstr>
      <vt:lpstr>Слои модели данных</vt:lpstr>
      <vt:lpstr>Реализация модели данных</vt:lpstr>
      <vt:lpstr>Модель данных ГИС (пример)</vt:lpstr>
      <vt:lpstr>Внутренняя база данных</vt:lpstr>
      <vt:lpstr>Географические и атрибутивные данные?</vt:lpstr>
      <vt:lpstr>Представление данных в растровом и векторном форматах</vt:lpstr>
      <vt:lpstr>Вектор и растр</vt:lpstr>
      <vt:lpstr>Проекция, масштаб, точность и разрешение</vt:lpstr>
      <vt:lpstr>Проекция, масштаб, точность и разрешение</vt:lpstr>
      <vt:lpstr>Термины растрового слоя</vt:lpstr>
      <vt:lpstr>Обозначения на векторных картах</vt:lpstr>
      <vt:lpstr>ГИС и цифровая картография</vt:lpstr>
      <vt:lpstr>Отличие цифровой карты от ГИС-карты</vt:lpstr>
      <vt:lpstr>Аппаратная платформа ГИС</vt:lpstr>
      <vt:lpstr>Устройства ввода/вывода</vt:lpstr>
      <vt:lpstr>Устройства ввода/вывода</vt:lpstr>
      <vt:lpstr>Классификация ГИС (по функциональности)</vt:lpstr>
      <vt:lpstr>Классификация ГИС (по типам представления графической информации)</vt:lpstr>
      <vt:lpstr>Словарь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1. Введение</dc:title>
  <dc:creator>Александр Пятков</dc:creator>
  <cp:lastModifiedBy>Alexander Pyatkov</cp:lastModifiedBy>
  <cp:revision>86</cp:revision>
  <dcterms:modified xsi:type="dcterms:W3CDTF">2026-02-15T17:06:03Z</dcterms:modified>
</cp:coreProperties>
</file>